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1" r:id="rId2"/>
    <p:sldId id="279" r:id="rId3"/>
    <p:sldId id="259" r:id="rId4"/>
    <p:sldId id="260" r:id="rId5"/>
    <p:sldId id="262" r:id="rId6"/>
    <p:sldId id="263" r:id="rId7"/>
    <p:sldId id="266" r:id="rId8"/>
    <p:sldId id="265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8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487692-C153-4C00-9D6C-BB9FCDD3D8D2}" v="5" dt="2025-11-28T04:53:03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兴露 杨" userId="d8c5a9753127d9e0" providerId="LiveId" clId="{615CE6D8-D3F6-4D13-8094-CDE990CF58D0}"/>
    <pc:docChg chg="undo custSel modSld">
      <pc:chgData name="兴露 杨" userId="d8c5a9753127d9e0" providerId="LiveId" clId="{615CE6D8-D3F6-4D13-8094-CDE990CF58D0}" dt="2025-11-28T04:58:36.336" v="444" actId="21"/>
      <pc:docMkLst>
        <pc:docMk/>
      </pc:docMkLst>
      <pc:sldChg chg="addSp modSp mod">
        <pc:chgData name="兴露 杨" userId="d8c5a9753127d9e0" providerId="LiveId" clId="{615CE6D8-D3F6-4D13-8094-CDE990CF58D0}" dt="2025-11-28T04:26:23.284" v="9" actId="1076"/>
        <pc:sldMkLst>
          <pc:docMk/>
          <pc:sldMk cId="2910647724" sldId="268"/>
        </pc:sldMkLst>
        <pc:picChg chg="add mod">
          <ac:chgData name="兴露 杨" userId="d8c5a9753127d9e0" providerId="LiveId" clId="{615CE6D8-D3F6-4D13-8094-CDE990CF58D0}" dt="2025-11-28T04:26:23.284" v="9" actId="1076"/>
          <ac:picMkLst>
            <pc:docMk/>
            <pc:sldMk cId="2910647724" sldId="268"/>
            <ac:picMk id="4" creationId="{65464A82-1F68-45B7-5BBD-87FB2678D690}"/>
          </ac:picMkLst>
        </pc:picChg>
      </pc:sldChg>
      <pc:sldChg chg="modSp mod">
        <pc:chgData name="兴露 杨" userId="d8c5a9753127d9e0" providerId="LiveId" clId="{615CE6D8-D3F6-4D13-8094-CDE990CF58D0}" dt="2025-11-28T04:33:16.847" v="199" actId="1076"/>
        <pc:sldMkLst>
          <pc:docMk/>
          <pc:sldMk cId="1304476937" sldId="275"/>
        </pc:sldMkLst>
        <pc:spChg chg="mod">
          <ac:chgData name="兴露 杨" userId="d8c5a9753127d9e0" providerId="LiveId" clId="{615CE6D8-D3F6-4D13-8094-CDE990CF58D0}" dt="2025-11-28T04:33:09.489" v="198" actId="12788"/>
          <ac:spMkLst>
            <pc:docMk/>
            <pc:sldMk cId="1304476937" sldId="275"/>
            <ac:spMk id="4" creationId="{BB98A77A-DA7B-5DE1-CEAB-690DE865A600}"/>
          </ac:spMkLst>
        </pc:spChg>
        <pc:spChg chg="mod">
          <ac:chgData name="兴露 杨" userId="d8c5a9753127d9e0" providerId="LiveId" clId="{615CE6D8-D3F6-4D13-8094-CDE990CF58D0}" dt="2025-11-28T04:31:09.217" v="183" actId="1076"/>
          <ac:spMkLst>
            <pc:docMk/>
            <pc:sldMk cId="1304476937" sldId="275"/>
            <ac:spMk id="7" creationId="{1E9ED1FF-D845-5000-077F-FF49B841D500}"/>
          </ac:spMkLst>
        </pc:spChg>
        <pc:spChg chg="mod">
          <ac:chgData name="兴露 杨" userId="d8c5a9753127d9e0" providerId="LiveId" clId="{615CE6D8-D3F6-4D13-8094-CDE990CF58D0}" dt="2025-11-28T04:33:16.847" v="199" actId="1076"/>
          <ac:spMkLst>
            <pc:docMk/>
            <pc:sldMk cId="1304476937" sldId="275"/>
            <ac:spMk id="8" creationId="{D73591CE-1A38-AC18-1CE4-39F692DD0B2B}"/>
          </ac:spMkLst>
        </pc:spChg>
      </pc:sldChg>
      <pc:sldChg chg="addSp delSp modSp mod delAnim modAnim">
        <pc:chgData name="兴露 杨" userId="d8c5a9753127d9e0" providerId="LiveId" clId="{615CE6D8-D3F6-4D13-8094-CDE990CF58D0}" dt="2025-11-28T04:48:12.761" v="422" actId="207"/>
        <pc:sldMkLst>
          <pc:docMk/>
          <pc:sldMk cId="2499348389" sldId="276"/>
        </pc:sldMkLst>
        <pc:spChg chg="add mod">
          <ac:chgData name="兴露 杨" userId="d8c5a9753127d9e0" providerId="LiveId" clId="{615CE6D8-D3F6-4D13-8094-CDE990CF58D0}" dt="2025-11-28T04:42:06.665" v="359" actId="14100"/>
          <ac:spMkLst>
            <pc:docMk/>
            <pc:sldMk cId="2499348389" sldId="276"/>
            <ac:spMk id="3" creationId="{8D8367CE-F4F9-1B3F-9C5C-6CC91720FCB8}"/>
          </ac:spMkLst>
        </pc:spChg>
        <pc:spChg chg="del">
          <ac:chgData name="兴露 杨" userId="d8c5a9753127d9e0" providerId="LiveId" clId="{615CE6D8-D3F6-4D13-8094-CDE990CF58D0}" dt="2025-11-28T04:35:18.754" v="200" actId="21"/>
          <ac:spMkLst>
            <pc:docMk/>
            <pc:sldMk cId="2499348389" sldId="276"/>
            <ac:spMk id="4" creationId="{6CD2C53D-EA6E-0261-4616-7291FC66FE31}"/>
          </ac:spMkLst>
        </pc:spChg>
        <pc:spChg chg="add mod">
          <ac:chgData name="兴露 杨" userId="d8c5a9753127d9e0" providerId="LiveId" clId="{615CE6D8-D3F6-4D13-8094-CDE990CF58D0}" dt="2025-11-28T04:45:01.236" v="395" actId="207"/>
          <ac:spMkLst>
            <pc:docMk/>
            <pc:sldMk cId="2499348389" sldId="276"/>
            <ac:spMk id="14" creationId="{1F5C4C82-2277-0C5E-F8CB-600693BEB9C6}"/>
          </ac:spMkLst>
        </pc:spChg>
        <pc:spChg chg="add mod">
          <ac:chgData name="兴露 杨" userId="d8c5a9753127d9e0" providerId="LiveId" clId="{615CE6D8-D3F6-4D13-8094-CDE990CF58D0}" dt="2025-11-28T04:46:30.665" v="407" actId="1076"/>
          <ac:spMkLst>
            <pc:docMk/>
            <pc:sldMk cId="2499348389" sldId="276"/>
            <ac:spMk id="17" creationId="{08F31585-0775-AC17-82D8-6A7024E44CB0}"/>
          </ac:spMkLst>
        </pc:spChg>
        <pc:spChg chg="add mod">
          <ac:chgData name="兴露 杨" userId="d8c5a9753127d9e0" providerId="LiveId" clId="{615CE6D8-D3F6-4D13-8094-CDE990CF58D0}" dt="2025-11-28T04:46:33.928" v="408" actId="1076"/>
          <ac:spMkLst>
            <pc:docMk/>
            <pc:sldMk cId="2499348389" sldId="276"/>
            <ac:spMk id="19" creationId="{EBBA79D2-1728-6E38-80E9-5D0C039A044F}"/>
          </ac:spMkLst>
        </pc:spChg>
        <pc:spChg chg="add mod">
          <ac:chgData name="兴露 杨" userId="d8c5a9753127d9e0" providerId="LiveId" clId="{615CE6D8-D3F6-4D13-8094-CDE990CF58D0}" dt="2025-11-28T04:47:00.503" v="412" actId="1076"/>
          <ac:spMkLst>
            <pc:docMk/>
            <pc:sldMk cId="2499348389" sldId="276"/>
            <ac:spMk id="21" creationId="{CC8A921B-B14D-C2EA-4D78-2FACF2EDF30A}"/>
          </ac:spMkLst>
        </pc:spChg>
        <pc:spChg chg="add mod">
          <ac:chgData name="兴露 杨" userId="d8c5a9753127d9e0" providerId="LiveId" clId="{615CE6D8-D3F6-4D13-8094-CDE990CF58D0}" dt="2025-11-28T04:47:08.529" v="413" actId="1076"/>
          <ac:spMkLst>
            <pc:docMk/>
            <pc:sldMk cId="2499348389" sldId="276"/>
            <ac:spMk id="24" creationId="{5113FC1B-5152-ECD2-E6E4-C000378274CE}"/>
          </ac:spMkLst>
        </pc:spChg>
        <pc:picChg chg="del">
          <ac:chgData name="兴露 杨" userId="d8c5a9753127d9e0" providerId="LiveId" clId="{615CE6D8-D3F6-4D13-8094-CDE990CF58D0}" dt="2025-11-28T04:35:26.209" v="201" actId="21"/>
          <ac:picMkLst>
            <pc:docMk/>
            <pc:sldMk cId="2499348389" sldId="276"/>
            <ac:picMk id="6" creationId="{67FD010B-A9D7-1BF5-FD7C-D4580644524A}"/>
          </ac:picMkLst>
        </pc:picChg>
        <pc:picChg chg="mod">
          <ac:chgData name="兴露 杨" userId="d8c5a9753127d9e0" providerId="LiveId" clId="{615CE6D8-D3F6-4D13-8094-CDE990CF58D0}" dt="2025-11-28T04:46:10.749" v="404" actId="1076"/>
          <ac:picMkLst>
            <pc:docMk/>
            <pc:sldMk cId="2499348389" sldId="276"/>
            <ac:picMk id="7" creationId="{83912A44-D4C7-6C76-F25A-A46C807588D9}"/>
          </ac:picMkLst>
        </pc:picChg>
        <pc:picChg chg="mod">
          <ac:chgData name="兴露 杨" userId="d8c5a9753127d9e0" providerId="LiveId" clId="{615CE6D8-D3F6-4D13-8094-CDE990CF58D0}" dt="2025-11-28T04:47:16.079" v="414" actId="1076"/>
          <ac:picMkLst>
            <pc:docMk/>
            <pc:sldMk cId="2499348389" sldId="276"/>
            <ac:picMk id="8" creationId="{9D2B7110-56A7-DFDF-F062-BA180A31C7AF}"/>
          </ac:picMkLst>
        </pc:picChg>
        <pc:picChg chg="mod">
          <ac:chgData name="兴露 杨" userId="d8c5a9753127d9e0" providerId="LiveId" clId="{615CE6D8-D3F6-4D13-8094-CDE990CF58D0}" dt="2025-11-28T04:47:20.429" v="415" actId="1076"/>
          <ac:picMkLst>
            <pc:docMk/>
            <pc:sldMk cId="2499348389" sldId="276"/>
            <ac:picMk id="9" creationId="{14E10387-9157-E0AD-A169-30860CFD3AC5}"/>
          </ac:picMkLst>
        </pc:picChg>
        <pc:picChg chg="mod">
          <ac:chgData name="兴露 杨" userId="d8c5a9753127d9e0" providerId="LiveId" clId="{615CE6D8-D3F6-4D13-8094-CDE990CF58D0}" dt="2025-11-28T04:47:25.733" v="416" actId="1076"/>
          <ac:picMkLst>
            <pc:docMk/>
            <pc:sldMk cId="2499348389" sldId="276"/>
            <ac:picMk id="10" creationId="{11C2835F-D5ED-4B8C-D328-497F3BFFBB3D}"/>
          </ac:picMkLst>
        </pc:picChg>
        <pc:picChg chg="add mod">
          <ac:chgData name="兴露 杨" userId="d8c5a9753127d9e0" providerId="LiveId" clId="{615CE6D8-D3F6-4D13-8094-CDE990CF58D0}" dt="2025-11-28T04:47:29.269" v="417" actId="1076"/>
          <ac:picMkLst>
            <pc:docMk/>
            <pc:sldMk cId="2499348389" sldId="276"/>
            <ac:picMk id="22" creationId="{9BB8BAB2-9D60-5AC2-78E8-173AA6A89764}"/>
          </ac:picMkLst>
        </pc:picChg>
        <pc:picChg chg="add mod">
          <ac:chgData name="兴露 杨" userId="d8c5a9753127d9e0" providerId="LiveId" clId="{615CE6D8-D3F6-4D13-8094-CDE990CF58D0}" dt="2025-11-28T04:48:12.761" v="422" actId="207"/>
          <ac:picMkLst>
            <pc:docMk/>
            <pc:sldMk cId="2499348389" sldId="276"/>
            <ac:picMk id="26" creationId="{DCE22E32-5FF1-B264-DF54-6EB1103197D8}"/>
          </ac:picMkLst>
        </pc:picChg>
      </pc:sldChg>
      <pc:sldChg chg="addSp delSp modSp mod delAnim modAnim">
        <pc:chgData name="兴露 杨" userId="d8c5a9753127d9e0" providerId="LiveId" clId="{615CE6D8-D3F6-4D13-8094-CDE990CF58D0}" dt="2025-11-28T04:58:36.336" v="444" actId="21"/>
        <pc:sldMkLst>
          <pc:docMk/>
          <pc:sldMk cId="0" sldId="287"/>
        </pc:sldMkLst>
        <pc:spChg chg="add del mod ord">
          <ac:chgData name="兴露 杨" userId="d8c5a9753127d9e0" providerId="LiveId" clId="{615CE6D8-D3F6-4D13-8094-CDE990CF58D0}" dt="2025-11-28T04:58:36.336" v="444" actId="21"/>
          <ac:spMkLst>
            <pc:docMk/>
            <pc:sldMk cId="0" sldId="287"/>
            <ac:spMk id="3" creationId="{0E67D1CF-F0ED-0B7D-F401-7E7EDA31FF08}"/>
          </ac:spMkLst>
        </pc:spChg>
        <pc:grpChg chg="mod">
          <ac:chgData name="兴露 杨" userId="d8c5a9753127d9e0" providerId="LiveId" clId="{615CE6D8-D3F6-4D13-8094-CDE990CF58D0}" dt="2025-11-28T04:52:00.833" v="439" actId="1076"/>
          <ac:grpSpMkLst>
            <pc:docMk/>
            <pc:sldMk cId="0" sldId="287"/>
            <ac:grpSpMk id="6" creationId="{00000000-0000-0000-0000-000000000000}"/>
          </ac:grpSpMkLst>
        </pc:grpChg>
        <pc:grpChg chg="mod">
          <ac:chgData name="兴露 杨" userId="d8c5a9753127d9e0" providerId="LiveId" clId="{615CE6D8-D3F6-4D13-8094-CDE990CF58D0}" dt="2025-11-28T04:53:42.418" v="443" actId="1076"/>
          <ac:grpSpMkLst>
            <pc:docMk/>
            <pc:sldMk cId="0" sldId="287"/>
            <ac:grpSpMk id="18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7709-9B3F-4A42-82B0-469A5F6C3E94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C1EAC-0F11-4B12-89DC-C2D9018951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98DCE-E436-446C-AE99-9414D62E8CA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98DCE-E436-446C-AE99-9414D62E8CA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C1EAC-0F11-4B12-89DC-C2D9018951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23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CC66-5DFB-4C2F-B072-13E596A33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F8794D-6305-D022-6A76-61702FB47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3DEAC7-A4E8-1988-F0F2-415675F59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9F3E58-B026-32FD-0B52-801F12F34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C1EAC-0F11-4B12-89DC-C2D9018951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7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98DCE-E436-446C-AE99-9414D62E8CA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222E3-CFE3-8085-D04A-11B72FCC7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CD5FA3-E4BE-D471-9C5D-5521A72B2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648BA2-1651-94E8-800A-8D0C4277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19C7C-A6F4-6683-44BE-2E44753D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CA6D67-7568-87A4-0C23-CE83DEB6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86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41D8D-9BF3-7BF3-91FC-34D64A8F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D9AC7-C08D-E5A1-E93E-753A45474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0B585-288E-5822-EB5D-8D0D7FCE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BB3F42-EFD2-0F34-B439-FB999BA3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EBA0C-DB16-E4AD-D606-3BBF4EE1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4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EB5031-47A7-5DCB-CBE4-7AC24078F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D58D36-4DE3-09FF-D7DA-82099EDCD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D4F763-B73D-8456-7AE7-015F9351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8F0671-6670-2077-8317-C3930107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B607A-1A25-3DD4-CCE3-E6E28F1B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0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B7438-3B72-E989-BE02-4252748F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5FAC20-98DD-E21D-040A-855273111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843F47-87A9-8E2B-9721-6EB78C97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37495B-9AAA-2145-FB74-EA033134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5BE992-9712-5C6B-CE10-2801ECB7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5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A1668-60CB-9DB0-6A1C-BD81A33A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033291-0F1F-2984-8098-3F4BFA3F6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78002-304E-4B76-520E-3AC25CA5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02834C-43D4-AEC5-171C-0C11E0DF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8E883E-0E1E-E123-0638-FA4F72E3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1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332FD-FBC6-BF6E-EE10-17BA475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A76A8-AF80-B8BF-9AEE-95B2C326E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2362FC-5F02-F13D-9CFB-B709EE6DC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1036AE-67A6-3488-BF71-60C3589F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AF6853-C184-2DD3-90C6-E91578A8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B8F784-EF63-2E5D-4FE7-A5E6E0FA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8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52406-95DD-7AA1-AE59-84B62DCD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F26245-E742-6B73-589B-C712DDA26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3B3AAF-2A7C-DEAD-D32B-AF373DE1B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A7D171-ACDA-6A00-C2AA-D3A308705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35AB4E-75D5-F641-75F6-A118BCB1A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0CC5DB-227A-0216-FFA6-DCEF4A13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BD5D52-A204-5663-2793-9CCDE2A7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FFA3BC-FE0E-0C79-5C05-B682F69B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98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B2152-591C-595E-B437-0B21E311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4155D3-AC9F-6DE6-5DAE-0157B0D0D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F9CBC6-0C75-0C9F-AE6E-B41D39D4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13724-C29B-6072-B4E7-4D2F696E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4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88A6E3-7872-0796-4BAF-FDA66B8D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69F291-49D3-A673-B296-4A88157ED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E4E36-0E85-203A-B159-EE0597A9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05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6A9DB-16AF-9223-5559-1EF37425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8334BF-BF73-DFC4-1F3B-3771FF16E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F2E42F-06F4-F808-9200-5888F5B9C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C57FB0-757E-F1CB-E422-A5631863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53A49D-8E88-95D8-01AC-0E9038E2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18868B-77E3-8630-40F8-2D82907F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97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324F9-40A9-DD73-6569-17D642C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9D1C04-61AF-FCA8-DC92-1469B58A6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3F3E1E-0C48-81E3-08A9-7DD4E52B2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E17C9D-A3DF-2396-7F09-E73B07A5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D059D7-D8AE-9FDE-46AC-2EDE709F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75D0F-1644-36BB-4862-F67A1DB1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04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AE3A84-B8CF-0042-2882-B0079DAA2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D1F1DB-7C6A-925B-78C4-399DA1EEE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289DC-5AA7-2339-C86C-6C8647C2F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55061A-516F-4892-811F-0983533BBEEB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EF7B4-ED4C-ACEA-6149-941FE38B5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19BC81-CD95-773F-72F7-BAFF48F41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62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gif"/><Relationship Id="rId4" Type="http://schemas.openxmlformats.org/officeDocument/2006/relationships/audio" Target="../media/audio2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8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image" Target="../media/image4.png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image" Target="../media/image6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microsoft.com/office/2007/relationships/hdphoto" Target="../media/hdphoto1.wdp"/><Relationship Id="rId7" Type="http://schemas.openxmlformats.org/officeDocument/2006/relationships/tags" Target="../tags/tag7.xml"/><Relationship Id="rId71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29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8.sv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的风景&#10;&#10;AI 生成的内容可能不正确。">
            <a:extLst>
              <a:ext uri="{FF2B5EF4-FFF2-40B4-BE49-F238E27FC236}">
                <a16:creationId xmlns:a16="http://schemas.microsoft.com/office/drawing/2014/main" id="{8531700E-E2D3-1920-BD5D-E6D9029E4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50" y="563463"/>
            <a:ext cx="12359623" cy="615084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5" name="文本框 63"/>
          <p:cNvSpPr txBox="1"/>
          <p:nvPr/>
        </p:nvSpPr>
        <p:spPr>
          <a:xfrm>
            <a:off x="4232125" y="3658189"/>
            <a:ext cx="3922180" cy="502764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n-US" altLang="zh-CN" sz="2667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AI</a:t>
            </a:r>
            <a:r>
              <a:rPr lang="zh-CN" altLang="en-US" sz="2667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个性化学习平台</a:t>
            </a:r>
          </a:p>
        </p:txBody>
      </p:sp>
      <p:sp>
        <p:nvSpPr>
          <p:cNvPr id="6" name="文本框 4"/>
          <p:cNvSpPr txBox="1"/>
          <p:nvPr/>
        </p:nvSpPr>
        <p:spPr>
          <a:xfrm>
            <a:off x="4414205" y="4206306"/>
            <a:ext cx="3740387" cy="2769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zh-CN" altLang="en-US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指导老师：申友访</a:t>
            </a:r>
          </a:p>
        </p:txBody>
      </p:sp>
      <p:sp>
        <p:nvSpPr>
          <p:cNvPr id="30" name="左上主标题"/>
          <p:cNvSpPr txBox="1"/>
          <p:nvPr/>
        </p:nvSpPr>
        <p:spPr>
          <a:xfrm>
            <a:off x="4290061" y="2142914"/>
            <a:ext cx="3929380" cy="1515533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600" b="1">
                <a:gradFill flip="none" rotWithShape="1">
                  <a:gsLst>
                    <a:gs pos="43400">
                      <a:srgbClr val="C5FDFE"/>
                    </a:gs>
                    <a:gs pos="0">
                      <a:srgbClr val="E5FFFF"/>
                    </a:gs>
                    <a:gs pos="100000">
                      <a:srgbClr val="82C6DE"/>
                    </a:gs>
                  </a:gsLst>
                  <a:lin ang="5400000" scaled="0"/>
                  <a:tileRect/>
                </a:gradFill>
                <a:effectLst>
                  <a:outerShdw blurRad="304800" sx="102000" sy="102000" algn="ctr" rotWithShape="0">
                    <a:srgbClr val="29C7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8000" dirty="0">
                <a:latin typeface="BankGothic Md BT" pitchFamily="34" charset="0"/>
              </a:rPr>
              <a:t>智学伴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E0868D60-8DF7-660F-084C-A4C763581BE7}"/>
              </a:ext>
            </a:extLst>
          </p:cNvPr>
          <p:cNvSpPr txBox="1"/>
          <p:nvPr/>
        </p:nvSpPr>
        <p:spPr>
          <a:xfrm>
            <a:off x="4427385" y="4471032"/>
            <a:ext cx="3740387" cy="2769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2025</a:t>
            </a:r>
            <a:r>
              <a:rPr kumimoji="1" lang="zh-CN" altLang="en-US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年</a:t>
            </a:r>
            <a:r>
              <a:rPr kumimoji="1" lang="en-US" altLang="zh-CN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11</a:t>
            </a:r>
            <a:r>
              <a:rPr kumimoji="1" lang="zh-CN" altLang="en-US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月</a:t>
            </a:r>
          </a:p>
        </p:txBody>
      </p:sp>
      <p:pic>
        <p:nvPicPr>
          <p:cNvPr id="9" name="图片 8" descr="徽标, 公司名称&#10;&#10;AI 生成的内容可能不正确。">
            <a:extLst>
              <a:ext uri="{FF2B5EF4-FFF2-40B4-BE49-F238E27FC236}">
                <a16:creationId xmlns:a16="http://schemas.microsoft.com/office/drawing/2014/main" id="{F31D81CB-DAC8-7130-3413-50BFC5FEE4C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" y="1390551"/>
            <a:ext cx="725036" cy="675759"/>
          </a:xfrm>
          <a:prstGeom prst="ellipse">
            <a:avLst/>
          </a:prstGeom>
        </p:spPr>
      </p:pic>
      <p:sp>
        <p:nvSpPr>
          <p:cNvPr id="22" name="左上主标题">
            <a:extLst>
              <a:ext uri="{FF2B5EF4-FFF2-40B4-BE49-F238E27FC236}">
                <a16:creationId xmlns:a16="http://schemas.microsoft.com/office/drawing/2014/main" id="{D12B7348-14E6-247A-C6DA-2734BB7657DB}"/>
              </a:ext>
            </a:extLst>
          </p:cNvPr>
          <p:cNvSpPr txBox="1"/>
          <p:nvPr/>
        </p:nvSpPr>
        <p:spPr>
          <a:xfrm>
            <a:off x="-187077" y="1503931"/>
            <a:ext cx="3768690" cy="74992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600" b="1">
                <a:gradFill flip="none" rotWithShape="1">
                  <a:gsLst>
                    <a:gs pos="43400">
                      <a:srgbClr val="C5FDFE"/>
                    </a:gs>
                    <a:gs pos="0">
                      <a:srgbClr val="E5FFFF"/>
                    </a:gs>
                    <a:gs pos="100000">
                      <a:srgbClr val="82C6DE"/>
                    </a:gs>
                  </a:gsLst>
                  <a:lin ang="5400000" scaled="0"/>
                  <a:tileRect/>
                </a:gradFill>
                <a:effectLst>
                  <a:outerShdw blurRad="304800" sx="102000" sy="102000" algn="ctr" rotWithShape="0">
                    <a:srgbClr val="29C7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schemeClr val="accent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武汉工程科技学院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48651" y="0"/>
            <a:ext cx="12205073" cy="1797832"/>
            <a:chOff x="-9805" y="1"/>
            <a:chExt cx="9153805" cy="1348374"/>
          </a:xfrm>
          <a:solidFill>
            <a:schemeClr val="bg1">
              <a:lumMod val="95000"/>
            </a:schemeClr>
          </a:solidFill>
        </p:grpSpPr>
        <p:sp>
          <p:nvSpPr>
            <p:cNvPr id="12" name="任意多边形 10"/>
            <p:cNvSpPr/>
            <p:nvPr/>
          </p:nvSpPr>
          <p:spPr>
            <a:xfrm>
              <a:off x="-9805" y="845195"/>
              <a:ext cx="9153805" cy="451127"/>
            </a:xfrm>
            <a:custGeom>
              <a:avLst/>
              <a:gdLst>
                <a:gd name="connsiteX0" fmla="*/ 0 w 7894320"/>
                <a:gd name="connsiteY0" fmla="*/ 129540 h 396240"/>
                <a:gd name="connsiteX1" fmla="*/ 1699260 w 7894320"/>
                <a:gd name="connsiteY1" fmla="*/ 129540 h 396240"/>
                <a:gd name="connsiteX2" fmla="*/ 2004060 w 7894320"/>
                <a:gd name="connsiteY2" fmla="*/ 396240 h 396240"/>
                <a:gd name="connsiteX3" fmla="*/ 6164580 w 7894320"/>
                <a:gd name="connsiteY3" fmla="*/ 396240 h 396240"/>
                <a:gd name="connsiteX4" fmla="*/ 6446520 w 7894320"/>
                <a:gd name="connsiteY4" fmla="*/ 137160 h 396240"/>
                <a:gd name="connsiteX5" fmla="*/ 7894320 w 7894320"/>
                <a:gd name="connsiteY5" fmla="*/ 137160 h 396240"/>
                <a:gd name="connsiteX6" fmla="*/ 7894320 w 7894320"/>
                <a:gd name="connsiteY6" fmla="*/ 0 h 396240"/>
                <a:gd name="connsiteX7" fmla="*/ 7620 w 7894320"/>
                <a:gd name="connsiteY7" fmla="*/ 0 h 396240"/>
                <a:gd name="connsiteX8" fmla="*/ 0 w 7894320"/>
                <a:gd name="connsiteY8" fmla="*/ 1295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4320" h="396240">
                  <a:moveTo>
                    <a:pt x="0" y="129540"/>
                  </a:moveTo>
                  <a:lnTo>
                    <a:pt x="1699260" y="129540"/>
                  </a:lnTo>
                  <a:lnTo>
                    <a:pt x="2004060" y="396240"/>
                  </a:lnTo>
                  <a:lnTo>
                    <a:pt x="6164580" y="396240"/>
                  </a:lnTo>
                  <a:lnTo>
                    <a:pt x="6446520" y="137160"/>
                  </a:lnTo>
                  <a:lnTo>
                    <a:pt x="7894320" y="137160"/>
                  </a:lnTo>
                  <a:lnTo>
                    <a:pt x="7894320" y="0"/>
                  </a:lnTo>
                  <a:lnTo>
                    <a:pt x="7620" y="0"/>
                  </a:lnTo>
                  <a:lnTo>
                    <a:pt x="0" y="1295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" name="组合 11"/>
            <p:cNvGrpSpPr/>
            <p:nvPr/>
          </p:nvGrpSpPr>
          <p:grpSpPr>
            <a:xfrm>
              <a:off x="132946" y="1044732"/>
              <a:ext cx="9001249" cy="303643"/>
              <a:chOff x="2179320" y="1546860"/>
              <a:chExt cx="7906097" cy="266700"/>
            </a:xfrm>
            <a:grpFill/>
          </p:grpSpPr>
          <p:cxnSp>
            <p:nvCxnSpPr>
              <p:cNvPr id="14" name="直接连接符 12"/>
              <p:cNvCxnSpPr/>
              <p:nvPr/>
            </p:nvCxnSpPr>
            <p:spPr>
              <a:xfrm flipH="1">
                <a:off x="2179320" y="1546860"/>
                <a:ext cx="1584960" cy="0"/>
              </a:xfrm>
              <a:prstGeom prst="line">
                <a:avLst/>
              </a:prstGeom>
              <a:grpFill/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3"/>
              <p:cNvCxnSpPr/>
              <p:nvPr/>
            </p:nvCxnSpPr>
            <p:spPr>
              <a:xfrm>
                <a:off x="8635885" y="1546860"/>
                <a:ext cx="1449532" cy="0"/>
              </a:xfrm>
              <a:prstGeom prst="line">
                <a:avLst/>
              </a:prstGeom>
              <a:grpFill/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4"/>
              <p:cNvCxnSpPr/>
              <p:nvPr/>
            </p:nvCxnSpPr>
            <p:spPr>
              <a:xfrm flipH="1">
                <a:off x="8375075" y="1546860"/>
                <a:ext cx="270857" cy="259080"/>
              </a:xfrm>
              <a:prstGeom prst="line">
                <a:avLst/>
              </a:prstGeom>
              <a:grpFill/>
              <a:ln w="15875" cap="rnd">
                <a:solidFill>
                  <a:srgbClr val="293058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5"/>
              <p:cNvCxnSpPr/>
              <p:nvPr/>
            </p:nvCxnSpPr>
            <p:spPr>
              <a:xfrm>
                <a:off x="3764280" y="1546860"/>
                <a:ext cx="304800" cy="266700"/>
              </a:xfrm>
              <a:prstGeom prst="line">
                <a:avLst/>
              </a:prstGeom>
              <a:grpFill/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6"/>
              <p:cNvCxnSpPr/>
              <p:nvPr/>
            </p:nvCxnSpPr>
            <p:spPr>
              <a:xfrm>
                <a:off x="4047085" y="1805940"/>
                <a:ext cx="4327988" cy="7620"/>
              </a:xfrm>
              <a:prstGeom prst="line">
                <a:avLst/>
              </a:prstGeom>
              <a:grpFill/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7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grpFill/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8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grpFill/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19"/>
              <p:cNvCxnSpPr/>
              <p:nvPr/>
            </p:nvCxnSpPr>
            <p:spPr>
              <a:xfrm>
                <a:off x="4563339" y="1805941"/>
                <a:ext cx="3285261" cy="0"/>
              </a:xfrm>
              <a:prstGeom prst="line">
                <a:avLst/>
              </a:prstGeom>
              <a:grpFill/>
              <a:ln w="25400">
                <a:gradFill flip="none" rotWithShape="1">
                  <a:gsLst>
                    <a:gs pos="0">
                      <a:srgbClr val="5359BF">
                        <a:alpha val="0"/>
                      </a:srgbClr>
                    </a:gs>
                    <a:gs pos="66400">
                      <a:srgbClr val="5359BF"/>
                    </a:gs>
                    <a:gs pos="40000">
                      <a:srgbClr val="5359BF"/>
                    </a:gs>
                    <a:gs pos="100000">
                      <a:srgbClr val="5359BF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矩形 55"/>
            <p:cNvSpPr/>
            <p:nvPr/>
          </p:nvSpPr>
          <p:spPr>
            <a:xfrm>
              <a:off x="0" y="1"/>
              <a:ext cx="9144000" cy="845194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-49864" y="4920220"/>
            <a:ext cx="12205072" cy="1937780"/>
            <a:chOff x="-9804" y="3690165"/>
            <a:chExt cx="9153804" cy="1453335"/>
          </a:xfrm>
          <a:solidFill>
            <a:schemeClr val="bg1">
              <a:lumMod val="95000"/>
            </a:schemeClr>
          </a:solidFill>
        </p:grpSpPr>
        <p:grpSp>
          <p:nvGrpSpPr>
            <p:cNvPr id="70" name="组合 8"/>
            <p:cNvGrpSpPr/>
            <p:nvPr/>
          </p:nvGrpSpPr>
          <p:grpSpPr>
            <a:xfrm rot="10800000">
              <a:off x="-9804" y="3690165"/>
              <a:ext cx="9143998" cy="503179"/>
              <a:chOff x="1878678" y="525781"/>
              <a:chExt cx="8031478" cy="441959"/>
            </a:xfrm>
            <a:grpFill/>
          </p:grpSpPr>
          <p:sp>
            <p:nvSpPr>
              <p:cNvPr id="71" name="任意多边形 10"/>
              <p:cNvSpPr/>
              <p:nvPr/>
            </p:nvSpPr>
            <p:spPr>
              <a:xfrm>
                <a:off x="1878678" y="525781"/>
                <a:ext cx="8022868" cy="396240"/>
              </a:xfrm>
              <a:custGeom>
                <a:avLst/>
                <a:gdLst>
                  <a:gd name="connsiteX0" fmla="*/ 0 w 7894320"/>
                  <a:gd name="connsiteY0" fmla="*/ 129540 h 396240"/>
                  <a:gd name="connsiteX1" fmla="*/ 1699260 w 7894320"/>
                  <a:gd name="connsiteY1" fmla="*/ 129540 h 396240"/>
                  <a:gd name="connsiteX2" fmla="*/ 2004060 w 7894320"/>
                  <a:gd name="connsiteY2" fmla="*/ 396240 h 396240"/>
                  <a:gd name="connsiteX3" fmla="*/ 6164580 w 7894320"/>
                  <a:gd name="connsiteY3" fmla="*/ 396240 h 396240"/>
                  <a:gd name="connsiteX4" fmla="*/ 6446520 w 7894320"/>
                  <a:gd name="connsiteY4" fmla="*/ 137160 h 396240"/>
                  <a:gd name="connsiteX5" fmla="*/ 7894320 w 7894320"/>
                  <a:gd name="connsiteY5" fmla="*/ 137160 h 396240"/>
                  <a:gd name="connsiteX6" fmla="*/ 7894320 w 7894320"/>
                  <a:gd name="connsiteY6" fmla="*/ 0 h 396240"/>
                  <a:gd name="connsiteX7" fmla="*/ 7620 w 7894320"/>
                  <a:gd name="connsiteY7" fmla="*/ 0 h 396240"/>
                  <a:gd name="connsiteX8" fmla="*/ 0 w 7894320"/>
                  <a:gd name="connsiteY8" fmla="*/ 129540 h 39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94320" h="396240">
                    <a:moveTo>
                      <a:pt x="0" y="129540"/>
                    </a:moveTo>
                    <a:lnTo>
                      <a:pt x="1699260" y="129540"/>
                    </a:lnTo>
                    <a:lnTo>
                      <a:pt x="2004060" y="396240"/>
                    </a:lnTo>
                    <a:lnTo>
                      <a:pt x="6164580" y="396240"/>
                    </a:lnTo>
                    <a:lnTo>
                      <a:pt x="6446520" y="137160"/>
                    </a:lnTo>
                    <a:lnTo>
                      <a:pt x="7894320" y="137160"/>
                    </a:lnTo>
                    <a:lnTo>
                      <a:pt x="7894320" y="0"/>
                    </a:lnTo>
                    <a:lnTo>
                      <a:pt x="762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72" name="组合 11"/>
              <p:cNvGrpSpPr/>
              <p:nvPr/>
            </p:nvGrpSpPr>
            <p:grpSpPr>
              <a:xfrm>
                <a:off x="2004060" y="701040"/>
                <a:ext cx="7906096" cy="266700"/>
                <a:chOff x="2179320" y="1546860"/>
                <a:chExt cx="7906096" cy="266700"/>
              </a:xfrm>
              <a:grpFill/>
            </p:grpSpPr>
            <p:cxnSp>
              <p:nvCxnSpPr>
                <p:cNvPr id="73" name="直接连接符 12"/>
                <p:cNvCxnSpPr/>
                <p:nvPr/>
              </p:nvCxnSpPr>
              <p:spPr>
                <a:xfrm flipH="1">
                  <a:off x="2179320" y="1546860"/>
                  <a:ext cx="1584960" cy="0"/>
                </a:xfrm>
                <a:prstGeom prst="line">
                  <a:avLst/>
                </a:prstGeom>
                <a:grpFill/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13"/>
                <p:cNvCxnSpPr/>
                <p:nvPr/>
              </p:nvCxnSpPr>
              <p:spPr>
                <a:xfrm rot="10800000" flipH="1">
                  <a:off x="8635885" y="1546860"/>
                  <a:ext cx="1449531" cy="0"/>
                </a:xfrm>
                <a:prstGeom prst="line">
                  <a:avLst/>
                </a:prstGeom>
                <a:grpFill/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14"/>
                <p:cNvCxnSpPr/>
                <p:nvPr/>
              </p:nvCxnSpPr>
              <p:spPr>
                <a:xfrm flipH="1">
                  <a:off x="8365028" y="1546860"/>
                  <a:ext cx="270857" cy="259080"/>
                </a:xfrm>
                <a:prstGeom prst="line">
                  <a:avLst/>
                </a:prstGeom>
                <a:grpFill/>
                <a:ln w="15875" cap="rnd">
                  <a:solidFill>
                    <a:srgbClr val="293058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15"/>
                <p:cNvCxnSpPr/>
                <p:nvPr/>
              </p:nvCxnSpPr>
              <p:spPr>
                <a:xfrm>
                  <a:off x="3764280" y="1546860"/>
                  <a:ext cx="304800" cy="266700"/>
                </a:xfrm>
                <a:prstGeom prst="line">
                  <a:avLst/>
                </a:prstGeom>
                <a:grpFill/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16"/>
                <p:cNvCxnSpPr/>
                <p:nvPr/>
              </p:nvCxnSpPr>
              <p:spPr>
                <a:xfrm rot="10800000" flipH="1">
                  <a:off x="4047083" y="1805940"/>
                  <a:ext cx="4327990" cy="0"/>
                </a:xfrm>
                <a:prstGeom prst="line">
                  <a:avLst/>
                </a:prstGeom>
                <a:grpFill/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17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grpFill/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18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grpFill/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19"/>
                <p:cNvCxnSpPr/>
                <p:nvPr/>
              </p:nvCxnSpPr>
              <p:spPr>
                <a:xfrm>
                  <a:off x="4563339" y="1805940"/>
                  <a:ext cx="3285261" cy="0"/>
                </a:xfrm>
                <a:prstGeom prst="line">
                  <a:avLst/>
                </a:prstGeom>
                <a:grpFill/>
                <a:ln w="25400">
                  <a:gradFill flip="none" rotWithShape="1">
                    <a:gsLst>
                      <a:gs pos="0">
                        <a:srgbClr val="5359BF">
                          <a:alpha val="0"/>
                        </a:srgbClr>
                      </a:gs>
                      <a:gs pos="66400">
                        <a:srgbClr val="5359BF"/>
                      </a:gs>
                      <a:gs pos="40000">
                        <a:srgbClr val="5359BF"/>
                      </a:gs>
                      <a:gs pos="100000">
                        <a:srgbClr val="5359BF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63500" sx="102000" sy="102000" algn="ctr" rotWithShape="0">
                    <a:srgbClr val="0070C0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1" name="矩形 80"/>
            <p:cNvSpPr/>
            <p:nvPr/>
          </p:nvSpPr>
          <p:spPr>
            <a:xfrm rot="10800000">
              <a:off x="0" y="4193346"/>
              <a:ext cx="9144000" cy="950154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35139 L 8.33333E-7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69"/>
                                    </p:animMotion>
                                  </p:childTnLst>
                                  <p:subTnLst>
                                    <p:audio>
                                      <p:cMediaNode vol="19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机械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8009 L 3.75E-6 2.9629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58000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35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58000"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30" grpId="0"/>
      <p:bldP spid="30" grpId="1"/>
      <p:bldP spid="3" grpId="0" bldLvl="0" animBg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4795B-A055-2B19-57EA-0175E3480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36D1BFB-F511-1D98-2A1D-A79620B67082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9935C137-C974-F49B-4E8C-6F3793B79F75}"/>
              </a:ext>
            </a:extLst>
          </p:cNvPr>
          <p:cNvSpPr/>
          <p:nvPr/>
        </p:nvSpPr>
        <p:spPr>
          <a:xfrm>
            <a:off x="5468934" y="171430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测试概要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4C4A56-B97A-9B33-A474-A6158FD86D4F}"/>
              </a:ext>
            </a:extLst>
          </p:cNvPr>
          <p:cNvSpPr txBox="1"/>
          <p:nvPr/>
        </p:nvSpPr>
        <p:spPr>
          <a:xfrm>
            <a:off x="3991930" y="260133"/>
            <a:ext cx="1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C0483822-F557-36AC-1ABE-794BBB67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E84D4D-D290-1591-B59F-68036D1385F9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957200-9B90-1324-4A74-B1728A846F16}"/>
              </a:ext>
            </a:extLst>
          </p:cNvPr>
          <p:cNvSpPr txBox="1"/>
          <p:nvPr/>
        </p:nvSpPr>
        <p:spPr>
          <a:xfrm>
            <a:off x="8537276" y="2462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73B834-1731-8D16-B623-95254B0C45E1}"/>
              </a:ext>
            </a:extLst>
          </p:cNvPr>
          <p:cNvSpPr txBox="1"/>
          <p:nvPr/>
        </p:nvSpPr>
        <p:spPr>
          <a:xfrm>
            <a:off x="10545246" y="24629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1C3E24D-359A-1FDB-8682-B6781A5D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579190"/>
              </p:ext>
            </p:extLst>
          </p:nvPr>
        </p:nvGraphicFramePr>
        <p:xfrm>
          <a:off x="436165" y="1284237"/>
          <a:ext cx="11319669" cy="5105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210">
                  <a:extLst>
                    <a:ext uri="{9D8B030D-6E8A-4147-A177-3AD203B41FA5}">
                      <a16:colId xmlns:a16="http://schemas.microsoft.com/office/drawing/2014/main" val="1192855525"/>
                    </a:ext>
                  </a:extLst>
                </a:gridCol>
                <a:gridCol w="2460184">
                  <a:extLst>
                    <a:ext uri="{9D8B030D-6E8A-4147-A177-3AD203B41FA5}">
                      <a16:colId xmlns:a16="http://schemas.microsoft.com/office/drawing/2014/main" val="121473884"/>
                    </a:ext>
                  </a:extLst>
                </a:gridCol>
                <a:gridCol w="2306360">
                  <a:extLst>
                    <a:ext uri="{9D8B030D-6E8A-4147-A177-3AD203B41FA5}">
                      <a16:colId xmlns:a16="http://schemas.microsoft.com/office/drawing/2014/main" val="3799625629"/>
                    </a:ext>
                  </a:extLst>
                </a:gridCol>
                <a:gridCol w="2163438">
                  <a:extLst>
                    <a:ext uri="{9D8B030D-6E8A-4147-A177-3AD203B41FA5}">
                      <a16:colId xmlns:a16="http://schemas.microsoft.com/office/drawing/2014/main" val="231654694"/>
                    </a:ext>
                  </a:extLst>
                </a:gridCol>
                <a:gridCol w="2367477">
                  <a:extLst>
                    <a:ext uri="{9D8B030D-6E8A-4147-A177-3AD203B41FA5}">
                      <a16:colId xmlns:a16="http://schemas.microsoft.com/office/drawing/2014/main" val="4037028386"/>
                    </a:ext>
                  </a:extLst>
                </a:gridCol>
              </a:tblGrid>
              <a:tr h="5617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测试层级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目标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范围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主要用例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依赖与工具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结果记录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732039"/>
                  </a:ext>
                </a:extLst>
              </a:tr>
              <a:tr h="870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单元测试（</a:t>
                      </a:r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pytest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后端服务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工具类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成功路径、非法输入、重试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回退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pytest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 mock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backend/tests/*.py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31616"/>
                  </a:ext>
                </a:extLst>
              </a:tr>
              <a:tr h="1131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集成测试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接口→服务→数据库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上传解析、</a:t>
                      </a:r>
                      <a:r>
                        <a:rPr lang="en-US" altLang="zh-CN" dirty="0"/>
                        <a:t>AIJSON </a:t>
                      </a:r>
                      <a:r>
                        <a:rPr lang="zh-CN" altLang="en-US" dirty="0"/>
                        <a:t>校验、</a:t>
                      </a:r>
                      <a:r>
                        <a:rPr lang="en-US" altLang="zh-CN" dirty="0"/>
                        <a:t>JWT </a:t>
                      </a:r>
                      <a:r>
                        <a:rPr lang="zh-CN" altLang="en-US" dirty="0"/>
                        <a:t>鉴权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provider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FastAPI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TestClient</a:t>
                      </a:r>
                      <a:r>
                        <a:rPr lang="zh-CN" altLang="en-US" dirty="0"/>
                        <a:t>、内存 </a:t>
                      </a:r>
                      <a:r>
                        <a:rPr lang="en-US" altLang="zh-CN" dirty="0"/>
                        <a:t>SQLite</a:t>
                      </a:r>
                      <a:r>
                        <a:rPr lang="zh-CN" altLang="en-US" dirty="0"/>
                        <a:t>、假 </a:t>
                      </a:r>
                      <a:r>
                        <a:rPr lang="en-US" altLang="zh-CN" dirty="0"/>
                        <a:t>JWT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backend/tests/test_*_router.py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25553"/>
                  </a:ext>
                </a:extLst>
              </a:tr>
              <a:tr h="870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前端组件测试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图标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状态管理组件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点渲染、图表数据绑定、状态切换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Vitest</a:t>
                      </a:r>
                      <a:r>
                        <a:rPr lang="en-US" altLang="zh-CN" dirty="0"/>
                        <a:t> + React Testing Library + MSW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frontend/</a:t>
                      </a:r>
                      <a:r>
                        <a:rPr lang="en-US" altLang="zh-CN" dirty="0" err="1"/>
                        <a:t>src</a:t>
                      </a:r>
                      <a:r>
                        <a:rPr lang="en-US" altLang="zh-CN" dirty="0"/>
                        <a:t>/tests/*.</a:t>
                      </a:r>
                      <a:r>
                        <a:rPr lang="en-US" altLang="zh-CN" dirty="0" err="1"/>
                        <a:t>test.tsx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8981"/>
                  </a:ext>
                </a:extLst>
              </a:tr>
              <a:tr h="8428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端到端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API 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测试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核心业务流程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全业务流程覆盖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pytest</a:t>
                      </a:r>
                      <a:r>
                        <a:rPr lang="en-US" altLang="zh-CN" dirty="0"/>
                        <a:t> + </a:t>
                      </a:r>
                      <a:r>
                        <a:rPr lang="en-US" altLang="zh-CN" dirty="0" err="1"/>
                        <a:t>httpx</a:t>
                      </a:r>
                      <a:r>
                        <a:rPr lang="en-US" altLang="zh-CN" dirty="0"/>
                        <a:t> + mock storage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tests/e2e/test_workflows.py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07292"/>
                  </a:ext>
                </a:extLst>
              </a:tr>
              <a:tr h="78539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手动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探索测试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UI </a:t>
                      </a:r>
                      <a:r>
                        <a:rPr lang="zh-CN" altLang="en-US" dirty="0"/>
                        <a:t>主题、交互细节、上传进度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蓝白主题一致性、错误提示、</a:t>
                      </a:r>
                      <a:r>
                        <a:rPr lang="en-US" altLang="zh-CN" dirty="0"/>
                        <a:t>SSE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浏览器 </a:t>
                      </a:r>
                      <a:r>
                        <a:rPr lang="en-US" altLang="zh-CN" dirty="0"/>
                        <a:t>+ Mock </a:t>
                      </a:r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QA checklist/wiki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445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9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77A94-866B-E613-4FC6-2404E04E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7897462-BA50-2192-F974-04D3DA98C005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982B4BE2-C344-90C0-65DC-B2229BC6A7A3}"/>
              </a:ext>
            </a:extLst>
          </p:cNvPr>
          <p:cNvSpPr/>
          <p:nvPr/>
        </p:nvSpPr>
        <p:spPr>
          <a:xfrm>
            <a:off x="7070163" y="169927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功能测试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B30B61-D0CC-F00C-3D72-BB2206DF3768}"/>
              </a:ext>
            </a:extLst>
          </p:cNvPr>
          <p:cNvSpPr txBox="1"/>
          <p:nvPr/>
        </p:nvSpPr>
        <p:spPr>
          <a:xfrm>
            <a:off x="3991930" y="260133"/>
            <a:ext cx="1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EA711FEA-815B-A6C7-2986-E6FCD093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7A618E-74D7-F179-C6FF-D9D49518B360}"/>
              </a:ext>
            </a:extLst>
          </p:cNvPr>
          <p:cNvSpPr txBox="1"/>
          <p:nvPr/>
        </p:nvSpPr>
        <p:spPr>
          <a:xfrm>
            <a:off x="5580331" y="26013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907EB3-D20B-5FEA-5CC5-7CD3FD7BE5AA}"/>
              </a:ext>
            </a:extLst>
          </p:cNvPr>
          <p:cNvSpPr txBox="1"/>
          <p:nvPr/>
        </p:nvSpPr>
        <p:spPr>
          <a:xfrm>
            <a:off x="8812880" y="2571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A8018B-6264-0003-8753-0423731ABFE4}"/>
              </a:ext>
            </a:extLst>
          </p:cNvPr>
          <p:cNvSpPr txBox="1"/>
          <p:nvPr/>
        </p:nvSpPr>
        <p:spPr>
          <a:xfrm>
            <a:off x="10755144" y="2780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2E7CD1E-BF88-30C5-0E53-0CAB7B5CB91D}"/>
              </a:ext>
            </a:extLst>
          </p:cNvPr>
          <p:cNvSpPr/>
          <p:nvPr/>
        </p:nvSpPr>
        <p:spPr>
          <a:xfrm>
            <a:off x="381527" y="1242398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17EA10-E9BB-4C81-7328-132217E354CC}"/>
              </a:ext>
            </a:extLst>
          </p:cNvPr>
          <p:cNvSpPr txBox="1"/>
          <p:nvPr/>
        </p:nvSpPr>
        <p:spPr>
          <a:xfrm>
            <a:off x="415187" y="1422287"/>
            <a:ext cx="6922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1.</a:t>
            </a:r>
            <a:r>
              <a:rPr lang="zh-CN" altLang="en-US" dirty="0">
                <a:solidFill>
                  <a:srgbClr val="FFC000"/>
                </a:solidFill>
              </a:rPr>
              <a:t>认证与权限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验证注册、登录、刷新</a:t>
            </a:r>
            <a:r>
              <a:rPr lang="en-US" altLang="zh-CN" dirty="0">
                <a:solidFill>
                  <a:schemeClr val="bg1"/>
                </a:solidFill>
              </a:rPr>
              <a:t>Token</a:t>
            </a:r>
            <a:r>
              <a:rPr lang="zh-CN" altLang="en-US" dirty="0">
                <a:solidFill>
                  <a:schemeClr val="bg1"/>
                </a:solidFill>
              </a:rPr>
              <a:t>、不同角色访问控制，并模拟</a:t>
            </a:r>
            <a:r>
              <a:rPr lang="en-US" altLang="zh-CN" dirty="0">
                <a:solidFill>
                  <a:schemeClr val="bg1"/>
                </a:solidFill>
              </a:rPr>
              <a:t>JWT </a:t>
            </a:r>
            <a:r>
              <a:rPr lang="zh-CN" altLang="en-US" dirty="0">
                <a:solidFill>
                  <a:schemeClr val="bg1"/>
                </a:solidFill>
              </a:rPr>
              <a:t>过期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伪造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71B57CA-98B2-DC50-FBA8-4E3AE26216F7}"/>
              </a:ext>
            </a:extLst>
          </p:cNvPr>
          <p:cNvSpPr/>
          <p:nvPr/>
        </p:nvSpPr>
        <p:spPr>
          <a:xfrm>
            <a:off x="365423" y="2171886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33F2A6-FDAD-0A74-CCCC-445F77591DA3}"/>
              </a:ext>
            </a:extLst>
          </p:cNvPr>
          <p:cNvSpPr/>
          <p:nvPr/>
        </p:nvSpPr>
        <p:spPr>
          <a:xfrm>
            <a:off x="381527" y="3117756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109CBCB-82DD-1DC2-2276-0BD88898B439}"/>
              </a:ext>
            </a:extLst>
          </p:cNvPr>
          <p:cNvSpPr/>
          <p:nvPr/>
        </p:nvSpPr>
        <p:spPr>
          <a:xfrm>
            <a:off x="352870" y="4041623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8D2769F-9432-DC1C-2C83-71ECBDA8B740}"/>
              </a:ext>
            </a:extLst>
          </p:cNvPr>
          <p:cNvSpPr/>
          <p:nvPr/>
        </p:nvSpPr>
        <p:spPr>
          <a:xfrm>
            <a:off x="365423" y="4978513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3ECFD5D-F6F1-0281-D943-67F3BEFEFC2C}"/>
              </a:ext>
            </a:extLst>
          </p:cNvPr>
          <p:cNvSpPr/>
          <p:nvPr/>
        </p:nvSpPr>
        <p:spPr>
          <a:xfrm>
            <a:off x="332015" y="5915403"/>
            <a:ext cx="6964049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96243B4-BB2B-7D61-6385-369BBBD87AAC}"/>
              </a:ext>
            </a:extLst>
          </p:cNvPr>
          <p:cNvSpPr txBox="1"/>
          <p:nvPr/>
        </p:nvSpPr>
        <p:spPr>
          <a:xfrm>
            <a:off x="415186" y="2370395"/>
            <a:ext cx="6860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2.AI</a:t>
            </a:r>
            <a:r>
              <a:rPr lang="zh-CN" altLang="en-US" dirty="0">
                <a:solidFill>
                  <a:srgbClr val="FFC000"/>
                </a:solidFill>
              </a:rPr>
              <a:t>多模型流程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测试不同</a:t>
            </a:r>
            <a:r>
              <a:rPr lang="en-US" altLang="zh-CN" dirty="0">
                <a:solidFill>
                  <a:schemeClr val="bg1"/>
                </a:solidFill>
              </a:rPr>
              <a:t>provider</a:t>
            </a:r>
            <a:r>
              <a:rPr lang="zh-CN" altLang="en-US" dirty="0">
                <a:solidFill>
                  <a:schemeClr val="bg1"/>
                </a:solidFill>
              </a:rPr>
              <a:t>配置、</a:t>
            </a:r>
            <a:r>
              <a:rPr lang="en-US" altLang="zh-CN" dirty="0">
                <a:solidFill>
                  <a:schemeClr val="bg1"/>
                </a:solidFill>
              </a:rPr>
              <a:t>fallback</a:t>
            </a:r>
            <a:r>
              <a:rPr lang="zh-CN" altLang="en-US" dirty="0">
                <a:solidFill>
                  <a:schemeClr val="bg1"/>
                </a:solidFill>
              </a:rPr>
              <a:t>策略、系统</a:t>
            </a:r>
            <a:r>
              <a:rPr lang="en-US" altLang="zh-CN" dirty="0">
                <a:solidFill>
                  <a:schemeClr val="bg1"/>
                </a:solidFill>
              </a:rPr>
              <a:t>Prompt</a:t>
            </a:r>
            <a:r>
              <a:rPr lang="zh-CN" altLang="en-US" dirty="0">
                <a:solidFill>
                  <a:schemeClr val="bg1"/>
                </a:solidFill>
              </a:rPr>
              <a:t>注入、模型签名剥离、</a:t>
            </a:r>
            <a:r>
              <a:rPr lang="en-US" altLang="zh-CN" dirty="0">
                <a:solidFill>
                  <a:schemeClr val="bg1"/>
                </a:solidFill>
              </a:rPr>
              <a:t>JSON</a:t>
            </a:r>
            <a:r>
              <a:rPr lang="zh-CN" altLang="en-US" dirty="0">
                <a:solidFill>
                  <a:schemeClr val="bg1"/>
                </a:solidFill>
              </a:rPr>
              <a:t>解析失败后的重试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91CCEB0-EF75-06C2-50CE-09AEC28A6669}"/>
              </a:ext>
            </a:extLst>
          </p:cNvPr>
          <p:cNvSpPr txBox="1"/>
          <p:nvPr/>
        </p:nvSpPr>
        <p:spPr>
          <a:xfrm>
            <a:off x="456898" y="3241339"/>
            <a:ext cx="6922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3.</a:t>
            </a:r>
            <a:r>
              <a:rPr lang="zh-CN" altLang="en-US" dirty="0">
                <a:solidFill>
                  <a:srgbClr val="FFC000"/>
                </a:solidFill>
              </a:rPr>
              <a:t>文件上传与解析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覆盖</a:t>
            </a:r>
            <a:r>
              <a:rPr lang="en-US" altLang="zh-CN" dirty="0">
                <a:solidFill>
                  <a:schemeClr val="bg1"/>
                </a:solidFill>
              </a:rPr>
              <a:t>PDF/</a:t>
            </a:r>
            <a:r>
              <a:rPr lang="en-US" altLang="zh-CN" dirty="0" err="1">
                <a:solidFill>
                  <a:schemeClr val="bg1"/>
                </a:solidFill>
              </a:rPr>
              <a:t>DoCX</a:t>
            </a:r>
            <a:r>
              <a:rPr lang="en-US" altLang="zh-CN" dirty="0">
                <a:solidFill>
                  <a:schemeClr val="bg1"/>
                </a:solidFill>
              </a:rPr>
              <a:t>/PPTX/TXT/MD</a:t>
            </a:r>
            <a:r>
              <a:rPr lang="zh-CN" altLang="en-US" dirty="0">
                <a:solidFill>
                  <a:schemeClr val="bg1"/>
                </a:solidFill>
              </a:rPr>
              <a:t>、编码差异、超大小、 空文档、重复上传等场景，确认</a:t>
            </a:r>
            <a:r>
              <a:rPr lang="en-US" altLang="zh-CN" dirty="0">
                <a:solidFill>
                  <a:schemeClr val="bg1"/>
                </a:solidFill>
              </a:rPr>
              <a:t>learning files</a:t>
            </a:r>
            <a:r>
              <a:rPr lang="zh-CN" altLang="en-US" dirty="0">
                <a:solidFill>
                  <a:schemeClr val="bg1"/>
                </a:solidFill>
              </a:rPr>
              <a:t>记录与截断标记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099CDD4-84DB-C790-E34D-FB14FDE2470E}"/>
              </a:ext>
            </a:extLst>
          </p:cNvPr>
          <p:cNvSpPr txBox="1"/>
          <p:nvPr/>
        </p:nvSpPr>
        <p:spPr>
          <a:xfrm>
            <a:off x="456898" y="4155739"/>
            <a:ext cx="6684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4.</a:t>
            </a:r>
            <a:r>
              <a:rPr lang="zh-CN" altLang="en-US" dirty="0">
                <a:solidFill>
                  <a:srgbClr val="FFC000"/>
                </a:solidFill>
              </a:rPr>
              <a:t>知识图谱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确保生成≥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节点、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条边，校验节点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边入库、历史检索权限、 前端</a:t>
            </a:r>
            <a:r>
              <a:rPr lang="en-US" altLang="zh-CN" dirty="0">
                <a:solidFill>
                  <a:schemeClr val="bg1"/>
                </a:solidFill>
              </a:rPr>
              <a:t>graph API JSON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3E677E-D3ED-C622-7823-F3514472AC38}"/>
              </a:ext>
            </a:extLst>
          </p:cNvPr>
          <p:cNvSpPr txBox="1"/>
          <p:nvPr/>
        </p:nvSpPr>
        <p:spPr>
          <a:xfrm>
            <a:off x="543896" y="5124586"/>
            <a:ext cx="6540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5.AI</a:t>
            </a:r>
            <a:r>
              <a:rPr lang="zh-CN" altLang="en-US" dirty="0">
                <a:solidFill>
                  <a:srgbClr val="FFC000"/>
                </a:solidFill>
              </a:rPr>
              <a:t>测评</a:t>
            </a:r>
            <a:r>
              <a:rPr lang="en-US" altLang="zh-CN" dirty="0">
                <a:solidFill>
                  <a:srgbClr val="FFC000"/>
                </a:solidFill>
              </a:rPr>
              <a:t>&amp;</a:t>
            </a:r>
            <a:r>
              <a:rPr lang="zh-CN" altLang="en-US" dirty="0">
                <a:solidFill>
                  <a:srgbClr val="FFC000"/>
                </a:solidFill>
              </a:rPr>
              <a:t>学习计划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完整验证题目生成、答题提交、错题讲解、学习计划</a:t>
            </a:r>
            <a:r>
              <a:rPr lang="en-US" altLang="zh-CN" dirty="0">
                <a:solidFill>
                  <a:schemeClr val="bg1"/>
                </a:solidFill>
              </a:rPr>
              <a:t>CRUD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PDF</a:t>
            </a:r>
            <a:r>
              <a:rPr lang="zh-CN" altLang="en-US" dirty="0">
                <a:solidFill>
                  <a:schemeClr val="bg1"/>
                </a:solidFill>
              </a:rPr>
              <a:t>报告导出、弱项分析逻辑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44567F4-B360-80BE-754A-732861B87D6D}"/>
              </a:ext>
            </a:extLst>
          </p:cNvPr>
          <p:cNvSpPr txBox="1"/>
          <p:nvPr/>
        </p:nvSpPr>
        <p:spPr>
          <a:xfrm>
            <a:off x="559902" y="6027087"/>
            <a:ext cx="6650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6.</a:t>
            </a:r>
            <a:r>
              <a:rPr lang="zh-CN" altLang="en-US" dirty="0">
                <a:solidFill>
                  <a:srgbClr val="FFC000"/>
                </a:solidFill>
              </a:rPr>
              <a:t>管理后台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en-US" altLang="zh-CN" dirty="0">
                <a:solidFill>
                  <a:schemeClr val="bg1"/>
                </a:solidFill>
              </a:rPr>
              <a:t>Prompt</a:t>
            </a:r>
            <a:r>
              <a:rPr lang="zh-CN" altLang="en-US" dirty="0">
                <a:solidFill>
                  <a:schemeClr val="bg1"/>
                </a:solidFill>
              </a:rPr>
              <a:t>版本管理、模型配置加密写入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读取、系统诊断、调用日志过滤</a:t>
            </a:r>
          </a:p>
        </p:txBody>
      </p:sp>
      <p:sp>
        <p:nvSpPr>
          <p:cNvPr id="34" name="空心弧 33">
            <a:extLst>
              <a:ext uri="{FF2B5EF4-FFF2-40B4-BE49-F238E27FC236}">
                <a16:creationId xmlns:a16="http://schemas.microsoft.com/office/drawing/2014/main" id="{D06AB6F4-CB84-FFDD-627A-D21F941E81C6}"/>
              </a:ext>
            </a:extLst>
          </p:cNvPr>
          <p:cNvSpPr/>
          <p:nvPr/>
        </p:nvSpPr>
        <p:spPr>
          <a:xfrm rot="5400000">
            <a:off x="6847391" y="1179813"/>
            <a:ext cx="914400" cy="2027853"/>
          </a:xfrm>
          <a:prstGeom prst="blockArc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空心弧 34">
            <a:extLst>
              <a:ext uri="{FF2B5EF4-FFF2-40B4-BE49-F238E27FC236}">
                <a16:creationId xmlns:a16="http://schemas.microsoft.com/office/drawing/2014/main" id="{F739AACE-0B95-6B0F-3FF5-BA9FE30CF537}"/>
              </a:ext>
            </a:extLst>
          </p:cNvPr>
          <p:cNvSpPr/>
          <p:nvPr/>
        </p:nvSpPr>
        <p:spPr>
          <a:xfrm rot="5400000">
            <a:off x="6830560" y="3175594"/>
            <a:ext cx="914400" cy="2027853"/>
          </a:xfrm>
          <a:prstGeom prst="blockArc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空心弧 35">
            <a:extLst>
              <a:ext uri="{FF2B5EF4-FFF2-40B4-BE49-F238E27FC236}">
                <a16:creationId xmlns:a16="http://schemas.microsoft.com/office/drawing/2014/main" id="{50F8EB84-6C26-2FC0-F179-AE3AFD43A279}"/>
              </a:ext>
            </a:extLst>
          </p:cNvPr>
          <p:cNvSpPr/>
          <p:nvPr/>
        </p:nvSpPr>
        <p:spPr>
          <a:xfrm rot="5400000">
            <a:off x="6854868" y="5013161"/>
            <a:ext cx="914400" cy="2027853"/>
          </a:xfrm>
          <a:prstGeom prst="blockArc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8" name="图形 37" descr="运行 纯色填充">
            <a:extLst>
              <a:ext uri="{FF2B5EF4-FFF2-40B4-BE49-F238E27FC236}">
                <a16:creationId xmlns:a16="http://schemas.microsoft.com/office/drawing/2014/main" id="{77669FDD-FAB9-CCA2-0437-7ED32EF41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6090" y="1454309"/>
            <a:ext cx="1342497" cy="1342497"/>
          </a:xfrm>
          <a:prstGeom prst="rect">
            <a:avLst/>
          </a:prstGeom>
        </p:spPr>
      </p:pic>
      <p:pic>
        <p:nvPicPr>
          <p:cNvPr id="40" name="图形 39" descr="困惑的人 纯色填充">
            <a:extLst>
              <a:ext uri="{FF2B5EF4-FFF2-40B4-BE49-F238E27FC236}">
                <a16:creationId xmlns:a16="http://schemas.microsoft.com/office/drawing/2014/main" id="{87B7FFF0-E58E-DD31-5F2D-D9C58C28C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0624" y="5435224"/>
            <a:ext cx="1293673" cy="1293673"/>
          </a:xfrm>
          <a:prstGeom prst="rect">
            <a:avLst/>
          </a:prstGeom>
        </p:spPr>
      </p:pic>
      <p:pic>
        <p:nvPicPr>
          <p:cNvPr id="44" name="图形 43" descr="步行 纯色填充">
            <a:extLst>
              <a:ext uri="{FF2B5EF4-FFF2-40B4-BE49-F238E27FC236}">
                <a16:creationId xmlns:a16="http://schemas.microsoft.com/office/drawing/2014/main" id="{D43B404D-24B3-49C0-1345-AB30B49BFA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1649" y="3364910"/>
            <a:ext cx="1371621" cy="1371621"/>
          </a:xfrm>
          <a:prstGeom prst="rect">
            <a:avLst/>
          </a:prstGeom>
        </p:spPr>
      </p:pic>
      <p:pic>
        <p:nvPicPr>
          <p:cNvPr id="48" name="图形 47" descr="植物 纯色填充">
            <a:extLst>
              <a:ext uri="{FF2B5EF4-FFF2-40B4-BE49-F238E27FC236}">
                <a16:creationId xmlns:a16="http://schemas.microsoft.com/office/drawing/2014/main" id="{4A72C944-CFF8-4C93-952C-C7B06AB970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8878" y="5569887"/>
            <a:ext cx="1448867" cy="1448867"/>
          </a:xfrm>
          <a:prstGeom prst="rect">
            <a:avLst/>
          </a:prstGeom>
        </p:spPr>
      </p:pic>
      <p:pic>
        <p:nvPicPr>
          <p:cNvPr id="50" name="图形 49" descr="云 纯色填充">
            <a:extLst>
              <a:ext uri="{FF2B5EF4-FFF2-40B4-BE49-F238E27FC236}">
                <a16:creationId xmlns:a16="http://schemas.microsoft.com/office/drawing/2014/main" id="{FA11A032-5BC5-6BB1-D3D7-2069DF72DD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02062" y="3827574"/>
            <a:ext cx="1342497" cy="134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6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60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9B3E0-11B6-FF7B-9D57-DD2C27E9B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91FFD60-534B-6A63-E7A8-BC427D7B4398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171BF186-9C41-73F8-5DEA-AF9C53BBCA98}"/>
              </a:ext>
            </a:extLst>
          </p:cNvPr>
          <p:cNvSpPr/>
          <p:nvPr/>
        </p:nvSpPr>
        <p:spPr>
          <a:xfrm>
            <a:off x="8557377" y="172362"/>
            <a:ext cx="179752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前后交互测试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6D2AC7-D023-6B52-DBC8-5A17B3918F2F}"/>
              </a:ext>
            </a:extLst>
          </p:cNvPr>
          <p:cNvSpPr txBox="1"/>
          <p:nvPr/>
        </p:nvSpPr>
        <p:spPr>
          <a:xfrm>
            <a:off x="5635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C6CAF46E-D2A5-0168-ECC4-E1CA39BC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5FB2D5-79DA-287C-519D-32608D1D6DBE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DE626D-5C1D-490B-F02A-1FA0E404CBBE}"/>
              </a:ext>
            </a:extLst>
          </p:cNvPr>
          <p:cNvSpPr txBox="1"/>
          <p:nvPr/>
        </p:nvSpPr>
        <p:spPr>
          <a:xfrm>
            <a:off x="4081577" y="2741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B6D427-CA1D-793F-51D0-3C4A840544AB}"/>
              </a:ext>
            </a:extLst>
          </p:cNvPr>
          <p:cNvSpPr txBox="1"/>
          <p:nvPr/>
        </p:nvSpPr>
        <p:spPr>
          <a:xfrm>
            <a:off x="10635895" y="2472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E37FAEC-5D6B-B29F-381A-C02A980DA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433633"/>
              </p:ext>
            </p:extLst>
          </p:nvPr>
        </p:nvGraphicFramePr>
        <p:xfrm>
          <a:off x="1260794" y="1051249"/>
          <a:ext cx="8750036" cy="3533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63">
                  <a:extLst>
                    <a:ext uri="{9D8B030D-6E8A-4147-A177-3AD203B41FA5}">
                      <a16:colId xmlns:a16="http://schemas.microsoft.com/office/drawing/2014/main" val="111333658"/>
                    </a:ext>
                  </a:extLst>
                </a:gridCol>
                <a:gridCol w="2855167">
                  <a:extLst>
                    <a:ext uri="{9D8B030D-6E8A-4147-A177-3AD203B41FA5}">
                      <a16:colId xmlns:a16="http://schemas.microsoft.com/office/drawing/2014/main" val="3522515002"/>
                    </a:ext>
                  </a:extLst>
                </a:gridCol>
                <a:gridCol w="2680996">
                  <a:extLst>
                    <a:ext uri="{9D8B030D-6E8A-4147-A177-3AD203B41FA5}">
                      <a16:colId xmlns:a16="http://schemas.microsoft.com/office/drawing/2014/main" val="2659753259"/>
                    </a:ext>
                  </a:extLst>
                </a:gridCol>
                <a:gridCol w="1470210">
                  <a:extLst>
                    <a:ext uri="{9D8B030D-6E8A-4147-A177-3AD203B41FA5}">
                      <a16:colId xmlns:a16="http://schemas.microsoft.com/office/drawing/2014/main" val="1398288532"/>
                    </a:ext>
                  </a:extLst>
                </a:gridCol>
              </a:tblGrid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接口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功能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前端操作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后端响应核心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115324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学习图谱上传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传文档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展示图谱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生成节点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边数据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99460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试卷上传分析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传</a:t>
                      </a:r>
                      <a:r>
                        <a:rPr lang="en-US" altLang="zh-CN" dirty="0"/>
                        <a:t>PDF+</a:t>
                      </a:r>
                      <a:r>
                        <a:rPr lang="zh-CN" altLang="en-US" dirty="0"/>
                        <a:t>展示题目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图表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生成题目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分析数据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687854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教师</a:t>
                      </a:r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对话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新建角色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切换聊天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角色增删改</a:t>
                      </a:r>
                      <a:r>
                        <a:rPr lang="en-US" altLang="zh-CN" dirty="0"/>
                        <a:t>+AI</a:t>
                      </a:r>
                      <a:r>
                        <a:rPr lang="zh-CN" altLang="en-US" dirty="0"/>
                        <a:t>回复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544182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文章讲解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传文章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点击段落讲解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生成段落解析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130334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错题分析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批量提交错题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生成原因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知识图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82631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C03C0F4-7916-2DDE-98F9-AF2712219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78088"/>
              </p:ext>
            </p:extLst>
          </p:nvPr>
        </p:nvGraphicFramePr>
        <p:xfrm>
          <a:off x="1260793" y="4584440"/>
          <a:ext cx="8750036" cy="145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23">
                  <a:extLst>
                    <a:ext uri="{9D8B030D-6E8A-4147-A177-3AD203B41FA5}">
                      <a16:colId xmlns:a16="http://schemas.microsoft.com/office/drawing/2014/main" val="1687164095"/>
                    </a:ext>
                  </a:extLst>
                </a:gridCol>
                <a:gridCol w="2861388">
                  <a:extLst>
                    <a:ext uri="{9D8B030D-6E8A-4147-A177-3AD203B41FA5}">
                      <a16:colId xmlns:a16="http://schemas.microsoft.com/office/drawing/2014/main" val="3697085232"/>
                    </a:ext>
                  </a:extLst>
                </a:gridCol>
                <a:gridCol w="2699657">
                  <a:extLst>
                    <a:ext uri="{9D8B030D-6E8A-4147-A177-3AD203B41FA5}">
                      <a16:colId xmlns:a16="http://schemas.microsoft.com/office/drawing/2014/main" val="3587762109"/>
                    </a:ext>
                  </a:extLst>
                </a:gridCol>
                <a:gridCol w="1457768">
                  <a:extLst>
                    <a:ext uri="{9D8B030D-6E8A-4147-A177-3AD203B41FA5}">
                      <a16:colId xmlns:a16="http://schemas.microsoft.com/office/drawing/2014/main" val="2563533935"/>
                    </a:ext>
                  </a:extLst>
                </a:gridCol>
              </a:tblGrid>
              <a:tr h="40743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路径生成 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输入目标</a:t>
                      </a:r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+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展示时间轴 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生成路径</a:t>
                      </a:r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时间轴数据 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通过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52508"/>
                  </a:ext>
                </a:extLst>
              </a:tr>
              <a:tr h="4074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JWT</a:t>
                      </a:r>
                      <a:r>
                        <a:rPr lang="zh-CN" altLang="en-US" dirty="0"/>
                        <a:t>登录流程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存储</a:t>
                      </a:r>
                      <a:r>
                        <a:rPr lang="en-US" altLang="zh-CN" dirty="0"/>
                        <a:t>token+</a:t>
                      </a:r>
                      <a:r>
                        <a:rPr lang="zh-CN" altLang="en-US" dirty="0"/>
                        <a:t>调用接口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401/403</a:t>
                      </a:r>
                      <a:r>
                        <a:rPr lang="zh-CN" altLang="en-US" dirty="0"/>
                        <a:t>处理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数据返回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69868"/>
                  </a:ext>
                </a:extLst>
              </a:tr>
              <a:tr h="4074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SSE</a:t>
                      </a:r>
                      <a:r>
                        <a:rPr lang="zh-CN" altLang="en-US" dirty="0"/>
                        <a:t>讲解流轮询（可选）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监听流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流式文本</a:t>
                      </a:r>
                      <a:r>
                        <a:rPr lang="en-US" altLang="zh-CN" dirty="0"/>
                        <a:t>/JSON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待实现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60253"/>
                  </a:ext>
                </a:extLst>
              </a:tr>
            </a:tbl>
          </a:graphicData>
        </a:graphic>
      </p:graphicFrame>
      <p:pic>
        <p:nvPicPr>
          <p:cNvPr id="23" name="图形 22" descr="上升趋势条形图 纯色填充">
            <a:extLst>
              <a:ext uri="{FF2B5EF4-FFF2-40B4-BE49-F238E27FC236}">
                <a16:creationId xmlns:a16="http://schemas.microsoft.com/office/drawing/2014/main" id="{5AA5C60C-80CB-7BB6-8C71-AC628B5FC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4424" y="5703111"/>
            <a:ext cx="1347027" cy="1347027"/>
          </a:xfrm>
          <a:prstGeom prst="rect">
            <a:avLst/>
          </a:prstGeom>
        </p:spPr>
      </p:pic>
      <p:pic>
        <p:nvPicPr>
          <p:cNvPr id="25" name="图形 24" descr="气球 纯色填充">
            <a:extLst>
              <a:ext uri="{FF2B5EF4-FFF2-40B4-BE49-F238E27FC236}">
                <a16:creationId xmlns:a16="http://schemas.microsoft.com/office/drawing/2014/main" id="{83EF940B-9527-D45C-521D-62379DBC7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2057" y="962606"/>
            <a:ext cx="1210588" cy="1177213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48058FD-1422-290C-C383-C726BC6C5CB6}"/>
              </a:ext>
            </a:extLst>
          </p:cNvPr>
          <p:cNvSpPr/>
          <p:nvPr/>
        </p:nvSpPr>
        <p:spPr>
          <a:xfrm>
            <a:off x="11038907" y="1965649"/>
            <a:ext cx="404564" cy="2231520"/>
          </a:xfrm>
          <a:custGeom>
            <a:avLst/>
            <a:gdLst>
              <a:gd name="connsiteX0" fmla="*/ 30088 w 404564"/>
              <a:gd name="connsiteY0" fmla="*/ 0 h 2231520"/>
              <a:gd name="connsiteX1" fmla="*/ 166937 w 404564"/>
              <a:gd name="connsiteY1" fmla="*/ 367004 h 2231520"/>
              <a:gd name="connsiteX2" fmla="*/ 5206 w 404564"/>
              <a:gd name="connsiteY2" fmla="*/ 957943 h 2231520"/>
              <a:gd name="connsiteX3" fmla="*/ 403312 w 404564"/>
              <a:gd name="connsiteY3" fmla="*/ 1443135 h 2231520"/>
              <a:gd name="connsiteX4" fmla="*/ 198039 w 404564"/>
              <a:gd name="connsiteY4" fmla="*/ 2034074 h 22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64" h="2231520">
                <a:moveTo>
                  <a:pt x="30088" y="0"/>
                </a:moveTo>
                <a:cubicBezTo>
                  <a:pt x="100586" y="103673"/>
                  <a:pt x="171084" y="207347"/>
                  <a:pt x="166937" y="367004"/>
                </a:cubicBezTo>
                <a:cubicBezTo>
                  <a:pt x="162790" y="526661"/>
                  <a:pt x="-34190" y="778588"/>
                  <a:pt x="5206" y="957943"/>
                </a:cubicBezTo>
                <a:cubicBezTo>
                  <a:pt x="44602" y="1137298"/>
                  <a:pt x="371173" y="1263780"/>
                  <a:pt x="403312" y="1443135"/>
                </a:cubicBezTo>
                <a:cubicBezTo>
                  <a:pt x="435451" y="1622490"/>
                  <a:pt x="-164818" y="2657152"/>
                  <a:pt x="198039" y="2034074"/>
                </a:cubicBezTo>
              </a:path>
            </a:pathLst>
          </a:custGeom>
          <a:noFill/>
          <a:ln w="63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B314D-3F09-94E6-0900-424C114E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B0C8CF7-C2F2-BF29-97CA-099A33169015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51524AE5-04FA-1E06-7C5A-679E4B78750E}"/>
              </a:ext>
            </a:extLst>
          </p:cNvPr>
          <p:cNvSpPr/>
          <p:nvPr/>
        </p:nvSpPr>
        <p:spPr>
          <a:xfrm>
            <a:off x="10280926" y="182281"/>
            <a:ext cx="179752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测试总结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FEB9BA-EA7A-1D50-ED25-44D471D07CFA}"/>
              </a:ext>
            </a:extLst>
          </p:cNvPr>
          <p:cNvSpPr txBox="1"/>
          <p:nvPr/>
        </p:nvSpPr>
        <p:spPr>
          <a:xfrm>
            <a:off x="5635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96638386-8B2B-CFBA-EE76-070099850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3A4502-4E40-4C71-4367-BFA7ABC930B5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4339AA-01A1-1516-0708-1EC64332FF00}"/>
              </a:ext>
            </a:extLst>
          </p:cNvPr>
          <p:cNvSpPr txBox="1"/>
          <p:nvPr/>
        </p:nvSpPr>
        <p:spPr>
          <a:xfrm>
            <a:off x="4081577" y="2741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BA13AF-440F-06A3-7463-EB70831D2014}"/>
              </a:ext>
            </a:extLst>
          </p:cNvPr>
          <p:cNvSpPr txBox="1"/>
          <p:nvPr/>
        </p:nvSpPr>
        <p:spPr>
          <a:xfrm>
            <a:off x="8476460" y="2571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EB8588-0D2B-51D3-2706-776761BCC43B}"/>
              </a:ext>
            </a:extLst>
          </p:cNvPr>
          <p:cNvSpPr txBox="1"/>
          <p:nvPr/>
        </p:nvSpPr>
        <p:spPr>
          <a:xfrm>
            <a:off x="821094" y="1463551"/>
            <a:ext cx="8067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1.</a:t>
            </a:r>
            <a:r>
              <a:rPr lang="zh-CN" altLang="en-US" sz="2400" dirty="0">
                <a:solidFill>
                  <a:srgbClr val="FFC000"/>
                </a:solidFill>
              </a:rPr>
              <a:t>质量结论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关键业务链路已通过</a:t>
            </a:r>
            <a:r>
              <a:rPr lang="zh-CN" altLang="en-US" sz="2400" dirty="0">
                <a:solidFill>
                  <a:srgbClr val="FFFF00"/>
                </a:solidFill>
              </a:rPr>
              <a:t>系统性验证，</a:t>
            </a:r>
            <a:r>
              <a:rPr lang="en-US" altLang="zh-CN" sz="2400" dirty="0">
                <a:solidFill>
                  <a:srgbClr val="FFFF00"/>
                </a:solidFill>
              </a:rPr>
              <a:t>AI</a:t>
            </a:r>
            <a:r>
              <a:rPr lang="zh-CN" altLang="en-US" sz="2400" dirty="0">
                <a:solidFill>
                  <a:srgbClr val="FFFF00"/>
                </a:solidFill>
              </a:rPr>
              <a:t>调用、权限控制、文件解析</a:t>
            </a:r>
            <a:r>
              <a:rPr lang="zh-CN" altLang="en-US" sz="2400" dirty="0">
                <a:solidFill>
                  <a:schemeClr val="bg1"/>
                </a:solidFill>
              </a:rPr>
              <a:t>等高风险点具有冗余保护。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71C2F2-9618-0BBA-474E-C82B1447D4BD}"/>
              </a:ext>
            </a:extLst>
          </p:cNvPr>
          <p:cNvSpPr txBox="1"/>
          <p:nvPr/>
        </p:nvSpPr>
        <p:spPr>
          <a:xfrm>
            <a:off x="821094" y="2659033"/>
            <a:ext cx="82669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2.</a:t>
            </a:r>
            <a:r>
              <a:rPr lang="zh-CN" altLang="en-US" sz="2400" dirty="0">
                <a:solidFill>
                  <a:srgbClr val="FFC000"/>
                </a:solidFill>
              </a:rPr>
              <a:t>已知风险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高并发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长文本场景需更多压测；知识图谱与测评对第三方</a:t>
            </a:r>
            <a:r>
              <a:rPr lang="en-US" altLang="zh-CN" sz="2400" dirty="0">
                <a:solidFill>
                  <a:schemeClr val="bg1"/>
                </a:solidFill>
              </a:rPr>
              <a:t>AI</a:t>
            </a:r>
            <a:r>
              <a:rPr lang="zh-CN" altLang="en-US" sz="2400" dirty="0">
                <a:solidFill>
                  <a:schemeClr val="bg1"/>
                </a:solidFill>
              </a:rPr>
              <a:t>稳定性敏感；移动端</a:t>
            </a:r>
            <a:r>
              <a:rPr lang="en-US" altLang="zh-CN" sz="2400" dirty="0">
                <a:solidFill>
                  <a:schemeClr val="bg1"/>
                </a:solidFill>
              </a:rPr>
              <a:t>UI</a:t>
            </a:r>
            <a:r>
              <a:rPr lang="zh-CN" altLang="en-US" sz="2400" dirty="0">
                <a:solidFill>
                  <a:schemeClr val="bg1"/>
                </a:solidFill>
              </a:rPr>
              <a:t>覆盖仍有限。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114F34-730F-D51A-D82D-764CA2D5ECEE}"/>
              </a:ext>
            </a:extLst>
          </p:cNvPr>
          <p:cNvSpPr txBox="1"/>
          <p:nvPr/>
        </p:nvSpPr>
        <p:spPr>
          <a:xfrm>
            <a:off x="852195" y="3771515"/>
            <a:ext cx="80367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3.</a:t>
            </a:r>
            <a:r>
              <a:rPr lang="zh-CN" altLang="en-US" sz="2400" dirty="0">
                <a:solidFill>
                  <a:srgbClr val="FFC000"/>
                </a:solidFill>
              </a:rPr>
              <a:t>后续计划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补齐剩余</a:t>
            </a:r>
            <a:r>
              <a:rPr lang="en-US" altLang="zh-CN" sz="2400" dirty="0">
                <a:solidFill>
                  <a:schemeClr val="bg1"/>
                </a:solidFill>
              </a:rPr>
              <a:t>Service</a:t>
            </a:r>
            <a:r>
              <a:rPr lang="zh-CN" altLang="en-US" sz="2400" dirty="0">
                <a:solidFill>
                  <a:schemeClr val="bg1"/>
                </a:solidFill>
              </a:rPr>
              <a:t>的单测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整体覆盖率目标</a:t>
            </a:r>
            <a:r>
              <a:rPr lang="en-US" altLang="zh-CN" sz="2400" dirty="0">
                <a:solidFill>
                  <a:schemeClr val="bg1"/>
                </a:solidFill>
              </a:rPr>
              <a:t>90%)</a:t>
            </a:r>
            <a:r>
              <a:rPr lang="zh-CN" altLang="en-US" sz="2400" dirty="0">
                <a:solidFill>
                  <a:schemeClr val="bg1"/>
                </a:solidFill>
              </a:rPr>
              <a:t>、引入</a:t>
            </a:r>
            <a:r>
              <a:rPr lang="en-US" altLang="zh-CN" sz="2400" dirty="0">
                <a:solidFill>
                  <a:schemeClr val="bg1"/>
                </a:solidFill>
              </a:rPr>
              <a:t>Playwright</a:t>
            </a:r>
            <a:r>
              <a:rPr lang="zh-CN" altLang="en-US" sz="2400" dirty="0">
                <a:solidFill>
                  <a:schemeClr val="bg1"/>
                </a:solidFill>
              </a:rPr>
              <a:t>多浏览器回归、使用</a:t>
            </a:r>
            <a:r>
              <a:rPr lang="en-US" altLang="zh-CN" sz="2400" dirty="0">
                <a:solidFill>
                  <a:schemeClr val="bg1"/>
                </a:solidFill>
              </a:rPr>
              <a:t>K6/Locust</a:t>
            </a:r>
            <a:r>
              <a:rPr lang="zh-CN" altLang="en-US" sz="2400" dirty="0">
                <a:solidFill>
                  <a:schemeClr val="bg1"/>
                </a:solidFill>
              </a:rPr>
              <a:t>建立性能基线、沉淀测试数据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脚本以支持大赛展示。</a:t>
            </a:r>
          </a:p>
        </p:txBody>
      </p:sp>
      <p:pic>
        <p:nvPicPr>
          <p:cNvPr id="14" name="图形 13" descr="发送 纯色填充">
            <a:extLst>
              <a:ext uri="{FF2B5EF4-FFF2-40B4-BE49-F238E27FC236}">
                <a16:creationId xmlns:a16="http://schemas.microsoft.com/office/drawing/2014/main" id="{9228056D-1FBA-787F-6739-2931F5218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26627">
            <a:off x="7200338" y="4862619"/>
            <a:ext cx="1647536" cy="1647536"/>
          </a:xfrm>
          <a:prstGeom prst="rect">
            <a:avLst/>
          </a:prstGeom>
        </p:spPr>
      </p:pic>
      <p:pic>
        <p:nvPicPr>
          <p:cNvPr id="17" name="图形 16" descr="V 形箭头 纯色填充">
            <a:extLst>
              <a:ext uri="{FF2B5EF4-FFF2-40B4-BE49-F238E27FC236}">
                <a16:creationId xmlns:a16="http://schemas.microsoft.com/office/drawing/2014/main" id="{A1457C0E-0F1A-CB8D-7A10-A91A9AF524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094" y="5394449"/>
            <a:ext cx="914400" cy="914400"/>
          </a:xfrm>
          <a:prstGeom prst="rect">
            <a:avLst/>
          </a:prstGeom>
        </p:spPr>
      </p:pic>
      <p:pic>
        <p:nvPicPr>
          <p:cNvPr id="18" name="图形 17" descr="V 形箭头 纯色填充">
            <a:extLst>
              <a:ext uri="{FF2B5EF4-FFF2-40B4-BE49-F238E27FC236}">
                <a16:creationId xmlns:a16="http://schemas.microsoft.com/office/drawing/2014/main" id="{69CE8C67-1F54-033F-1377-6FB505F52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3143" y="5384306"/>
            <a:ext cx="914400" cy="914400"/>
          </a:xfrm>
          <a:prstGeom prst="rect">
            <a:avLst/>
          </a:prstGeom>
        </p:spPr>
      </p:pic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51385BAA-E69F-AAF8-B5F3-140C2D27F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7177" y="5394449"/>
            <a:ext cx="914400" cy="914400"/>
          </a:xfrm>
          <a:prstGeom prst="rect">
            <a:avLst/>
          </a:prstGeom>
        </p:spPr>
      </p:pic>
      <p:pic>
        <p:nvPicPr>
          <p:cNvPr id="22" name="图形 21" descr="V 形箭头 纯色填充">
            <a:extLst>
              <a:ext uri="{FF2B5EF4-FFF2-40B4-BE49-F238E27FC236}">
                <a16:creationId xmlns:a16="http://schemas.microsoft.com/office/drawing/2014/main" id="{AD15869F-4CE7-61A4-3FF6-19DCE6EDB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7765" y="5394449"/>
            <a:ext cx="914400" cy="914400"/>
          </a:xfrm>
          <a:prstGeom prst="rect">
            <a:avLst/>
          </a:prstGeom>
        </p:spPr>
      </p:pic>
      <p:pic>
        <p:nvPicPr>
          <p:cNvPr id="23" name="图形 22" descr="V 形箭头 纯色填充">
            <a:extLst>
              <a:ext uri="{FF2B5EF4-FFF2-40B4-BE49-F238E27FC236}">
                <a16:creationId xmlns:a16="http://schemas.microsoft.com/office/drawing/2014/main" id="{1919607E-5C29-9789-A608-C26BCECDA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3843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27 -0.01621 L 0.07227 -0.01621 C 0.07357 -0.0132 0.07461 -0.00996 0.07617 -0.00741 C 0.07826 -0.00371 0.08216 0.00092 0.0849 0.00301 C 0.08672 0.00439 0.08854 0.00509 0.09037 0.00648 C 0.09193 0.00787 0.09323 0.00972 0.09479 0.01088 C 0.09675 0.01227 0.10417 0.01389 0.1056 0.01435 C 0.12344 0.02014 0.10703 0.0162 0.12761 0.0206 C 0.13946 0.01944 0.15339 0.02268 0.16498 0.01342 C 0.17539 0.00532 0.17683 -0.00047 0.18646 -0.01528 C 0.18841 -0.01829 0.19037 -0.02107 0.19245 -0.02408 C 0.19558 -0.02848 0.19935 -0.03357 0.20222 -0.03889 C 0.2056 -0.04514 0.20899 -0.05417 0.21146 -0.06135 C 0.2142 -0.06922 0.21693 -0.07686 0.2194 -0.08496 C 0.22227 -0.09468 0.22461 -0.10463 0.22722 -0.11459 C 0.22826 -0.11852 0.22956 -0.12246 0.23021 -0.12686 C 0.23086 -0.13148 0.23164 -0.13611 0.23216 -0.14074 C 0.23256 -0.14468 0.23282 -0.14885 0.23308 -0.15301 C 0.23412 -0.16829 0.23399 -0.16736 0.23464 -0.18172 C 0.23425 -0.20139 0.23438 -0.2213 0.2336 -0.24098 C 0.23347 -0.24514 0.23216 -0.24908 0.23164 -0.25324 C 0.22214 -0.31898 0.23256 -0.25116 0.22578 -0.29144 C 0.22435 -0.29954 0.22331 -0.30787 0.22188 -0.31598 C 0.22136 -0.31852 0.22084 -0.32107 0.22032 -0.32385 C 0.21953 -0.32755 0.21862 -0.33125 0.21784 -0.33519 C 0.21745 -0.33797 0.21732 -0.34098 0.21693 -0.34375 C 0.21654 -0.3463 0.21576 -0.34838 0.2155 -0.3507 C 0.21459 -0.35648 0.2142 -0.36436 0.21354 -0.36991 C 0.21289 -0.37454 0.21211 -0.37917 0.21146 -0.3838 C 0.21081 -0.39514 0.21068 -0.40116 0.20912 -0.41181 C 0.2086 -0.41505 0.20782 -0.41829 0.20716 -0.4213 C 0.20638 -0.425 0.2056 -0.42848 0.20469 -0.43195 C 0.203 -0.4382 0.20026 -0.44398 0.19922 -0.45093 C 0.19792 -0.46088 0.19896 -0.45579 0.19584 -0.46574 C 0.19545 -0.46806 0.19532 -0.47061 0.19479 -0.47269 C 0.1944 -0.47477 0.19336 -0.47616 0.19284 -0.47801 C 0.19219 -0.48148 0.19193 -0.48496 0.19141 -0.48843 C 0.19115 -0.49051 0.19076 -0.4926 0.19037 -0.49468 C 0.19011 -0.49723 0.18998 -0.5 0.18946 -0.50232 C 0.1892 -0.50371 0.18841 -0.50463 0.18802 -0.50602 C 0.18737 -0.50787 0.18646 -0.51343 0.18607 -0.51551 C 0.18425 -0.52408 0.18555 -0.51528 0.18399 -0.52778 C 0.18438 -0.53403 0.18464 -0.54051 0.18503 -0.54676 C 0.18503 -0.54769 0.18529 -0.54861 0.18555 -0.54954 C 0.18659 -0.55255 0.1875 -0.55579 0.18894 -0.55811 C 0.19102 -0.56181 0.18998 -0.56158 0.19141 -0.56158 " pathEditMode="relative" ptsTypes="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4C56A1-2CF3-5B2E-F724-CDF33367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010206A-8150-E322-F953-F62586A72785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05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项目总结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26DBC3D7-8CD6-1132-DA71-A3EB8D4596EC}"/>
              </a:ext>
            </a:extLst>
          </p:cNvPr>
          <p:cNvSpPr/>
          <p:nvPr/>
        </p:nvSpPr>
        <p:spPr>
          <a:xfrm>
            <a:off x="6899835" y="21515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任务分配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5EDA4B-567B-1907-2284-2AF1058C5A59}"/>
              </a:ext>
            </a:extLst>
          </p:cNvPr>
          <p:cNvSpPr txBox="1"/>
          <p:nvPr/>
        </p:nvSpPr>
        <p:spPr>
          <a:xfrm>
            <a:off x="10078282" y="2900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开发感悟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144E0809-1C34-8B6C-040F-1F8930776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013797B-51E3-5C2C-B62D-6A6B42F6A966}"/>
              </a:ext>
            </a:extLst>
          </p:cNvPr>
          <p:cNvSpPr txBox="1"/>
          <p:nvPr/>
        </p:nvSpPr>
        <p:spPr>
          <a:xfrm>
            <a:off x="8617773" y="2900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面对困难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23665F-5850-EE0E-CB8B-6F249D49E010}"/>
              </a:ext>
            </a:extLst>
          </p:cNvPr>
          <p:cNvSpPr txBox="1"/>
          <p:nvPr/>
        </p:nvSpPr>
        <p:spPr>
          <a:xfrm>
            <a:off x="279917" y="1069909"/>
            <a:ext cx="3750907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涂维轩（组长）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定位：项目“技术大脑</a:t>
            </a:r>
            <a:r>
              <a:rPr lang="en-US" altLang="zh-CN" dirty="0"/>
              <a:t>+</a:t>
            </a:r>
            <a:r>
              <a:rPr lang="zh-CN" altLang="en-US" dirty="0"/>
              <a:t>总控”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核心工作：从架构设计到后端开发全链路负责（</a:t>
            </a:r>
            <a:r>
              <a:rPr lang="en-US" altLang="zh-CN" dirty="0" err="1"/>
              <a:t>FastAPI</a:t>
            </a:r>
            <a:r>
              <a:rPr lang="zh-CN" altLang="en-US" dirty="0"/>
              <a:t>框架、</a:t>
            </a:r>
            <a:r>
              <a:rPr lang="en-US" altLang="zh-CN" dirty="0"/>
              <a:t>AI</a:t>
            </a:r>
            <a:r>
              <a:rPr lang="zh-CN" altLang="en-US" dirty="0"/>
              <a:t>调度、服务器运维），是技术方向和落地质量的把控者。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价值：确保项目技术方案可行、性能稳定，同时统筹整体进度。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AA4412-7DAA-1125-1B4C-94C5B9E6731C}"/>
              </a:ext>
            </a:extLst>
          </p:cNvPr>
          <p:cNvSpPr txBox="1"/>
          <p:nvPr/>
        </p:nvSpPr>
        <p:spPr>
          <a:xfrm>
            <a:off x="4245428" y="1059332"/>
            <a:ext cx="3750907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刘富祥（前端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体验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定位：用户“直接体验的负责人”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核心工作：前端技术栈落地（页面开发</a:t>
            </a:r>
            <a:r>
              <a:rPr lang="en-US" altLang="zh-CN" dirty="0"/>
              <a:t>+</a:t>
            </a:r>
            <a:r>
              <a:rPr lang="zh-CN" altLang="en-US" dirty="0"/>
              <a:t>知识图谱可视化）</a:t>
            </a:r>
            <a:r>
              <a:rPr lang="en-US" altLang="zh-CN" dirty="0"/>
              <a:t>+ </a:t>
            </a:r>
            <a:r>
              <a:rPr lang="zh-CN" altLang="en-US" dirty="0"/>
              <a:t>体验设计，既要实现功能，还要保证界面好用好看。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价值：决定用户对产品的第一印象，衔接前端与后端的交互逻辑。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1A466-6E3B-10C5-2A1E-F7D3A365CA97}"/>
              </a:ext>
            </a:extLst>
          </p:cNvPr>
          <p:cNvSpPr txBox="1"/>
          <p:nvPr/>
        </p:nvSpPr>
        <p:spPr>
          <a:xfrm>
            <a:off x="8210940" y="1096656"/>
            <a:ext cx="384421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李娜（文档</a:t>
            </a:r>
            <a:r>
              <a:rPr lang="en-US" altLang="zh-CN" dirty="0"/>
              <a:t>+</a:t>
            </a:r>
            <a:r>
              <a:rPr lang="zh-CN" altLang="en-US" dirty="0"/>
              <a:t>后台协作）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定位：项目“信息枢纽</a:t>
            </a:r>
            <a:r>
              <a:rPr lang="en-US" altLang="zh-CN" dirty="0"/>
              <a:t>+</a:t>
            </a:r>
            <a:r>
              <a:rPr lang="zh-CN" altLang="en-US" dirty="0"/>
              <a:t>后勤辅助”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核心工作：全流程文档输出（立项</a:t>
            </a:r>
            <a:r>
              <a:rPr lang="en-US" altLang="zh-CN" dirty="0"/>
              <a:t>/</a:t>
            </a:r>
            <a:r>
              <a:rPr lang="zh-CN" altLang="en-US" dirty="0"/>
              <a:t>需求</a:t>
            </a:r>
            <a:r>
              <a:rPr lang="en-US" altLang="zh-CN" dirty="0"/>
              <a:t>/</a:t>
            </a:r>
            <a:r>
              <a:rPr lang="zh-CN" altLang="en-US" dirty="0"/>
              <a:t>开发</a:t>
            </a:r>
            <a:r>
              <a:rPr lang="en-US" altLang="zh-CN" dirty="0"/>
              <a:t>/</a:t>
            </a:r>
            <a:r>
              <a:rPr lang="zh-CN" altLang="en-US" dirty="0"/>
              <a:t>测试）</a:t>
            </a:r>
            <a:r>
              <a:rPr lang="en-US" altLang="zh-CN" dirty="0"/>
              <a:t>+ </a:t>
            </a:r>
            <a:r>
              <a:rPr lang="zh-CN" altLang="en-US" dirty="0"/>
              <a:t>后台模块协助，是项目“合规性</a:t>
            </a:r>
            <a:r>
              <a:rPr lang="en-US" altLang="zh-CN" dirty="0"/>
              <a:t>+</a:t>
            </a:r>
            <a:r>
              <a:rPr lang="zh-CN" altLang="en-US" dirty="0"/>
              <a:t>可追溯性”的保障。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价值：既完成大赛必备的文档交付，又辅助前端补全后台功能，同时参与测试反馈。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FADC60-5316-04B2-FF4B-4F516F3943DB}"/>
              </a:ext>
            </a:extLst>
          </p:cNvPr>
          <p:cNvSpPr txBox="1"/>
          <p:nvPr/>
        </p:nvSpPr>
        <p:spPr>
          <a:xfrm>
            <a:off x="1595532" y="3941250"/>
            <a:ext cx="4519128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杨兴露（测试</a:t>
            </a:r>
            <a:r>
              <a:rPr lang="en-US" altLang="zh-CN" dirty="0"/>
              <a:t>+</a:t>
            </a:r>
            <a:r>
              <a:rPr lang="zh-CN" altLang="en-US" dirty="0"/>
              <a:t>内容</a:t>
            </a:r>
            <a:r>
              <a:rPr lang="en-US" altLang="zh-CN" dirty="0"/>
              <a:t>+</a:t>
            </a:r>
            <a:r>
              <a:rPr lang="zh-CN" altLang="en-US" dirty="0"/>
              <a:t>展示）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定位：项目“质量</a:t>
            </a:r>
            <a:r>
              <a:rPr lang="en-US" altLang="zh-CN" dirty="0"/>
              <a:t>+</a:t>
            </a:r>
            <a:r>
              <a:rPr lang="zh-CN" altLang="en-US" dirty="0"/>
              <a:t>内容</a:t>
            </a:r>
            <a:r>
              <a:rPr lang="en-US" altLang="zh-CN" dirty="0"/>
              <a:t>+</a:t>
            </a:r>
            <a:r>
              <a:rPr lang="zh-CN" altLang="en-US" dirty="0"/>
              <a:t>对外形象”的支撑者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核心工作：业务逻辑测试</a:t>
            </a:r>
            <a:r>
              <a:rPr lang="en-US" altLang="zh-CN" dirty="0"/>
              <a:t>+</a:t>
            </a:r>
            <a:r>
              <a:rPr lang="zh-CN" altLang="en-US" dirty="0"/>
              <a:t>学习资料</a:t>
            </a:r>
            <a:r>
              <a:rPr lang="en-US" altLang="zh-CN" dirty="0"/>
              <a:t>/PPT</a:t>
            </a:r>
            <a:r>
              <a:rPr lang="zh-CN" altLang="en-US" dirty="0"/>
              <a:t>等内容输出，还要优化功能体验、提炼项目亮点。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价值：既保证功能能用、</a:t>
            </a:r>
            <a:r>
              <a:rPr lang="en-US" altLang="zh-CN" dirty="0"/>
              <a:t>AI</a:t>
            </a:r>
            <a:r>
              <a:rPr lang="zh-CN" altLang="en-US" dirty="0"/>
              <a:t>解算准确，又负责对外展示的“包装”，让项目亮点清晰。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820578D-EDBB-E52A-2771-01091BB0FB6B}"/>
              </a:ext>
            </a:extLst>
          </p:cNvPr>
          <p:cNvSpPr txBox="1"/>
          <p:nvPr/>
        </p:nvSpPr>
        <p:spPr>
          <a:xfrm>
            <a:off x="6711821" y="3973595"/>
            <a:ext cx="4105469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何萧（</a:t>
            </a:r>
            <a:r>
              <a:rPr lang="en-US" altLang="zh-CN" dirty="0"/>
              <a:t>Prompt+</a:t>
            </a:r>
            <a:r>
              <a:rPr lang="zh-CN" altLang="en-US" dirty="0"/>
              <a:t>答辩）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</a:t>
            </a:r>
            <a:r>
              <a:rPr lang="en-US" altLang="zh-CN" dirty="0"/>
              <a:t>AI</a:t>
            </a:r>
            <a:r>
              <a:rPr lang="zh-CN" altLang="en-US" dirty="0"/>
              <a:t>能力“灵魂设计</a:t>
            </a:r>
            <a:r>
              <a:rPr lang="en-US" altLang="zh-CN" dirty="0"/>
              <a:t>+</a:t>
            </a:r>
            <a:r>
              <a:rPr lang="zh-CN" altLang="en-US" dirty="0"/>
              <a:t>对外演示”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</a:t>
            </a:r>
            <a:r>
              <a:rPr lang="en-US" altLang="zh-CN" dirty="0"/>
              <a:t>AI Prompt</a:t>
            </a:r>
            <a:r>
              <a:rPr lang="zh-CN" altLang="en-US" dirty="0"/>
              <a:t>的设计（决定</a:t>
            </a:r>
            <a:r>
              <a:rPr lang="en-US" altLang="zh-CN" dirty="0"/>
              <a:t>AI</a:t>
            </a:r>
            <a:r>
              <a:rPr lang="zh-CN" altLang="en-US" dirty="0"/>
              <a:t>交互效果）</a:t>
            </a:r>
            <a:r>
              <a:rPr lang="en-US" altLang="zh-CN" dirty="0"/>
              <a:t>+ </a:t>
            </a:r>
            <a:r>
              <a:rPr lang="zh-CN" altLang="en-US" dirty="0"/>
              <a:t>答辩流程</a:t>
            </a:r>
            <a:r>
              <a:rPr lang="en-US" altLang="zh-CN" dirty="0"/>
              <a:t>/</a:t>
            </a:r>
            <a:r>
              <a:rPr lang="zh-CN" altLang="en-US" dirty="0"/>
              <a:t>内容的规划，是项目核心</a:t>
            </a:r>
            <a:r>
              <a:rPr lang="en-US" altLang="zh-CN" dirty="0"/>
              <a:t>AI</a:t>
            </a:r>
            <a:r>
              <a:rPr lang="zh-CN" altLang="en-US" dirty="0"/>
              <a:t>能力的“调优者”。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价值：让</a:t>
            </a:r>
            <a:r>
              <a:rPr lang="en-US" altLang="zh-CN" dirty="0"/>
              <a:t>AI</a:t>
            </a:r>
            <a:r>
              <a:rPr lang="zh-CN" altLang="en-US" dirty="0"/>
              <a:t>功能（教师人格、测评生成）更实用，同时负责答辩环节的流畅性。</a:t>
            </a:r>
          </a:p>
        </p:txBody>
      </p:sp>
      <p:pic>
        <p:nvPicPr>
          <p:cNvPr id="23" name="图形 22" descr="带星星的奖牌绶带">
            <a:extLst>
              <a:ext uri="{FF2B5EF4-FFF2-40B4-BE49-F238E27FC236}">
                <a16:creationId xmlns:a16="http://schemas.microsoft.com/office/drawing/2014/main" id="{FEF9C39C-C555-5490-4FDA-E862A22F0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5845" y="821093"/>
            <a:ext cx="1215309" cy="12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916CB-D4E8-775B-C82C-C04404B3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DE156C9-7A98-DCC4-A38A-8D2BF2DB4D04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05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项目总结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320FA661-C46E-D045-1390-53A17C738300}"/>
              </a:ext>
            </a:extLst>
          </p:cNvPr>
          <p:cNvSpPr/>
          <p:nvPr/>
        </p:nvSpPr>
        <p:spPr>
          <a:xfrm>
            <a:off x="8071649" y="18228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面对困难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6A6D71-B7C5-4A6C-A4EB-B829147A42ED}"/>
              </a:ext>
            </a:extLst>
          </p:cNvPr>
          <p:cNvSpPr txBox="1"/>
          <p:nvPr/>
        </p:nvSpPr>
        <p:spPr>
          <a:xfrm>
            <a:off x="9897890" y="2930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开发感悟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4596F075-E0D8-F164-0A23-0BC3B219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BC3E3D1-38C5-F4A8-7F2E-F6C4EB878570}"/>
              </a:ext>
            </a:extLst>
          </p:cNvPr>
          <p:cNvSpPr txBox="1"/>
          <p:nvPr/>
        </p:nvSpPr>
        <p:spPr>
          <a:xfrm>
            <a:off x="655882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任务分配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98A77A-DA7B-5DE1-CEAB-690DE865A600}"/>
              </a:ext>
            </a:extLst>
          </p:cNvPr>
          <p:cNvSpPr txBox="1"/>
          <p:nvPr/>
        </p:nvSpPr>
        <p:spPr>
          <a:xfrm>
            <a:off x="1752652" y="1664275"/>
            <a:ext cx="86866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在从零开发这套“智学伴”系统的过程中，我们反反复复遇到</a:t>
            </a:r>
            <a:r>
              <a:rPr lang="zh-CN" altLang="en-US" sz="2800" dirty="0">
                <a:solidFill>
                  <a:srgbClr val="FFC000"/>
                </a:solidFill>
              </a:rPr>
              <a:t>模型接口超时、内网映射受限、多人协作规范不统一</a:t>
            </a:r>
            <a:r>
              <a:rPr lang="zh-CN" altLang="en-US" sz="2800" dirty="0">
                <a:solidFill>
                  <a:schemeClr val="bg1"/>
                </a:solidFill>
              </a:rPr>
              <a:t>等棘手问题。每一次后台</a:t>
            </a:r>
            <a:r>
              <a:rPr lang="en-US" altLang="zh-CN" sz="2800" dirty="0">
                <a:solidFill>
                  <a:schemeClr val="bg1"/>
                </a:solidFill>
              </a:rPr>
              <a:t>500</a:t>
            </a:r>
            <a:r>
              <a:rPr lang="zh-CN" altLang="en-US" sz="2800" dirty="0">
                <a:solidFill>
                  <a:schemeClr val="bg1"/>
                </a:solidFill>
              </a:rPr>
              <a:t>、前端白屏、配置冲突，都逼着我们重新</a:t>
            </a:r>
            <a:r>
              <a:rPr lang="zh-CN" altLang="en-US" sz="2800" dirty="0">
                <a:solidFill>
                  <a:srgbClr val="FFC000"/>
                </a:solidFill>
              </a:rPr>
              <a:t>梳理分层架构、加固超时策略、统一</a:t>
            </a:r>
            <a:r>
              <a:rPr lang="en-US" altLang="zh-CN" sz="2800" dirty="0">
                <a:solidFill>
                  <a:srgbClr val="FFC000"/>
                </a:solidFill>
              </a:rPr>
              <a:t>Prompt/</a:t>
            </a:r>
            <a:r>
              <a:rPr lang="zh-CN" altLang="en-US" sz="2800" dirty="0">
                <a:solidFill>
                  <a:srgbClr val="FFC000"/>
                </a:solidFill>
              </a:rPr>
              <a:t>模型治理</a:t>
            </a:r>
            <a:r>
              <a:rPr lang="zh-CN" altLang="en-US" sz="2800" dirty="0">
                <a:solidFill>
                  <a:schemeClr val="bg1"/>
                </a:solidFill>
              </a:rPr>
              <a:t>；那些看似豪无头绪的日志、被</a:t>
            </a:r>
            <a:r>
              <a:rPr lang="en-US" altLang="zh-CN" sz="2800" dirty="0">
                <a:solidFill>
                  <a:schemeClr val="bg1"/>
                </a:solidFill>
              </a:rPr>
              <a:t>Vite</a:t>
            </a:r>
            <a:r>
              <a:rPr lang="zh-CN" altLang="en-US" sz="2800" dirty="0">
                <a:solidFill>
                  <a:schemeClr val="bg1"/>
                </a:solidFill>
              </a:rPr>
              <a:t>拦下的请求，都成为我们打麽工程化细节的催化剂，也正是在一次次“卡住一排查一修复”的循环里，我们练就了</a:t>
            </a:r>
            <a:r>
              <a:rPr lang="zh-CN" altLang="en-US" sz="2800" dirty="0">
                <a:solidFill>
                  <a:srgbClr val="FFC000"/>
                </a:solidFill>
              </a:rPr>
              <a:t>快速定位问题的耐心和韧性</a:t>
            </a:r>
            <a:r>
              <a:rPr lang="zh-CN" altLang="en-US" sz="2800" dirty="0">
                <a:solidFill>
                  <a:schemeClr val="bg1"/>
                </a:solidFill>
              </a:rPr>
              <a:t>，把困难转化为架构更稳定、体验更友好的推动力。这段旅程告诉我们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困难不可避免，但只要</a:t>
            </a:r>
            <a:r>
              <a:rPr lang="zh-CN" altLang="en-US" sz="2800" dirty="0">
                <a:solidFill>
                  <a:srgbClr val="FFC000"/>
                </a:solidFill>
              </a:rPr>
              <a:t>保持冷静、专注拆解</a:t>
            </a:r>
            <a:r>
              <a:rPr lang="zh-CN" altLang="en-US" sz="2800" dirty="0">
                <a:solidFill>
                  <a:schemeClr val="bg1"/>
                </a:solidFill>
              </a:rPr>
              <a:t>，它就会成为项目成长的助燃剂。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6" name="图形 5" descr="健美选手 纯色填充">
            <a:extLst>
              <a:ext uri="{FF2B5EF4-FFF2-40B4-BE49-F238E27FC236}">
                <a16:creationId xmlns:a16="http://schemas.microsoft.com/office/drawing/2014/main" id="{89DEF22D-E414-E731-F7BC-21F6D210D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223" y="4970106"/>
            <a:ext cx="2039336" cy="20651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9ED1FF-D845-5000-077F-FF49B841D500}"/>
              </a:ext>
            </a:extLst>
          </p:cNvPr>
          <p:cNvSpPr txBox="1"/>
          <p:nvPr/>
        </p:nvSpPr>
        <p:spPr>
          <a:xfrm rot="20485039">
            <a:off x="407284" y="793423"/>
            <a:ext cx="330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？？？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3591CE-1A38-AC18-1CE4-39F692DD0B2B}"/>
              </a:ext>
            </a:extLst>
          </p:cNvPr>
          <p:cNvSpPr txBox="1"/>
          <p:nvPr/>
        </p:nvSpPr>
        <p:spPr>
          <a:xfrm rot="1616268">
            <a:off x="9455070" y="1156442"/>
            <a:ext cx="330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！！！</a:t>
            </a:r>
          </a:p>
        </p:txBody>
      </p:sp>
      <p:pic>
        <p:nvPicPr>
          <p:cNvPr id="10" name="图形 9" descr="欢呼 纯色填充">
            <a:extLst>
              <a:ext uri="{FF2B5EF4-FFF2-40B4-BE49-F238E27FC236}">
                <a16:creationId xmlns:a16="http://schemas.microsoft.com/office/drawing/2014/main" id="{38C46813-ED44-F132-89BE-35B1E3BF2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442" y="5537055"/>
            <a:ext cx="1320945" cy="13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7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60DADB-DB8A-18DC-00D1-BB987D15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DAD2FC3-C70E-7929-F945-B1E9C58FD6C7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05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项目总结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49213AC9-7289-52A5-9A2C-B5DA18A3F68A}"/>
              </a:ext>
            </a:extLst>
          </p:cNvPr>
          <p:cNvSpPr/>
          <p:nvPr/>
        </p:nvSpPr>
        <p:spPr>
          <a:xfrm>
            <a:off x="9865592" y="18228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开发感悟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D68549-BAB4-6592-8563-5D0D46E0DF3A}"/>
              </a:ext>
            </a:extLst>
          </p:cNvPr>
          <p:cNvSpPr txBox="1"/>
          <p:nvPr/>
        </p:nvSpPr>
        <p:spPr>
          <a:xfrm>
            <a:off x="8293025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面对困难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CA9CD022-9526-44BC-E779-C1073E4E5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B3FB75-40DA-DC22-FE86-173AB8392C95}"/>
              </a:ext>
            </a:extLst>
          </p:cNvPr>
          <p:cNvSpPr txBox="1"/>
          <p:nvPr/>
        </p:nvSpPr>
        <p:spPr>
          <a:xfrm>
            <a:off x="655882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任务分配</a:t>
            </a:r>
          </a:p>
        </p:txBody>
      </p:sp>
      <p:pic>
        <p:nvPicPr>
          <p:cNvPr id="7" name="图形 6" descr="V 形箭头 纯色填充">
            <a:extLst>
              <a:ext uri="{FF2B5EF4-FFF2-40B4-BE49-F238E27FC236}">
                <a16:creationId xmlns:a16="http://schemas.microsoft.com/office/drawing/2014/main" id="{83912A44-D4C7-6C76-F25A-A46C80758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082" y="2148893"/>
            <a:ext cx="914400" cy="914400"/>
          </a:xfrm>
          <a:prstGeom prst="rect">
            <a:avLst/>
          </a:prstGeom>
        </p:spPr>
      </p:pic>
      <p:pic>
        <p:nvPicPr>
          <p:cNvPr id="8" name="图形 7" descr="V 形箭头 纯色填充">
            <a:extLst>
              <a:ext uri="{FF2B5EF4-FFF2-40B4-BE49-F238E27FC236}">
                <a16:creationId xmlns:a16="http://schemas.microsoft.com/office/drawing/2014/main" id="{9D2B7110-56A7-DFDF-F062-BA180A31C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081" y="3126358"/>
            <a:ext cx="914400" cy="914400"/>
          </a:xfrm>
          <a:prstGeom prst="rect">
            <a:avLst/>
          </a:prstGeom>
        </p:spPr>
      </p:pic>
      <p:pic>
        <p:nvPicPr>
          <p:cNvPr id="9" name="图形 8" descr="V 形箭头 纯色填充">
            <a:extLst>
              <a:ext uri="{FF2B5EF4-FFF2-40B4-BE49-F238E27FC236}">
                <a16:creationId xmlns:a16="http://schemas.microsoft.com/office/drawing/2014/main" id="{14E10387-9157-E0AD-A169-30860CFD3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763" y="4069731"/>
            <a:ext cx="914400" cy="914400"/>
          </a:xfrm>
          <a:prstGeom prst="rect">
            <a:avLst/>
          </a:prstGeom>
        </p:spPr>
      </p:pic>
      <p:pic>
        <p:nvPicPr>
          <p:cNvPr id="10" name="图形 9" descr="V 形箭头 纯色填充">
            <a:extLst>
              <a:ext uri="{FF2B5EF4-FFF2-40B4-BE49-F238E27FC236}">
                <a16:creationId xmlns:a16="http://schemas.microsoft.com/office/drawing/2014/main" id="{11C2835F-D5ED-4B8C-D328-497F3BFF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093" y="5010619"/>
            <a:ext cx="914400" cy="9144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8367CE-F4F9-1B3F-9C5C-6CC91720FCB8}"/>
              </a:ext>
            </a:extLst>
          </p:cNvPr>
          <p:cNvSpPr/>
          <p:nvPr/>
        </p:nvSpPr>
        <p:spPr>
          <a:xfrm>
            <a:off x="1398493" y="890893"/>
            <a:ext cx="9465665" cy="106120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项目开发历时数周，我们团队从最初的构想，到架构搭建，到不断打磨功能细节，深刻体会到一次完整软件项目的复杂性与价值。在这个过程中，我们有以下体会</a:t>
            </a:r>
            <a:r>
              <a:rPr lang="en-US" altLang="zh-CN" sz="2000" dirty="0">
                <a:solidFill>
                  <a:schemeClr val="tx1"/>
                </a:solidFill>
              </a:rPr>
              <a:t>: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5C4C82-2277-0C5E-F8CB-600693BEB9C6}"/>
              </a:ext>
            </a:extLst>
          </p:cNvPr>
          <p:cNvSpPr txBox="1"/>
          <p:nvPr/>
        </p:nvSpPr>
        <p:spPr>
          <a:xfrm>
            <a:off x="1325039" y="2079729"/>
            <a:ext cx="101457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1.</a:t>
            </a:r>
            <a:r>
              <a:rPr lang="zh-CN" altLang="en-US" dirty="0">
                <a:solidFill>
                  <a:srgbClr val="FFC000"/>
                </a:solidFill>
              </a:rPr>
              <a:t>团队合作比技术更重要，</a:t>
            </a:r>
            <a:r>
              <a:rPr lang="zh-CN" altLang="en-US" dirty="0">
                <a:solidFill>
                  <a:schemeClr val="bg1"/>
                </a:solidFill>
              </a:rPr>
              <a:t>每个人都有不同的特长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有人擅长后端架构，有人擅长设计与前端，有人写文档、有人做测试，有人优化 </a:t>
            </a:r>
            <a:r>
              <a:rPr lang="en-US" altLang="zh-CN" dirty="0">
                <a:solidFill>
                  <a:schemeClr val="bg1"/>
                </a:solidFill>
              </a:rPr>
              <a:t>Prompt</a:t>
            </a:r>
            <a:r>
              <a:rPr lang="zh-CN" altLang="en-US" dirty="0">
                <a:solidFill>
                  <a:schemeClr val="bg1"/>
                </a:solidFill>
              </a:rPr>
              <a:t>。大家分工明确，又彼此补位，形成了高效的协作链，让项目能在短时间内稳定成型。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F31585-0775-AC17-82D8-6A7024E44CB0}"/>
              </a:ext>
            </a:extLst>
          </p:cNvPr>
          <p:cNvSpPr txBox="1"/>
          <p:nvPr/>
        </p:nvSpPr>
        <p:spPr>
          <a:xfrm>
            <a:off x="1285687" y="3117428"/>
            <a:ext cx="9992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2.AI</a:t>
            </a:r>
            <a:r>
              <a:rPr lang="zh-CN" altLang="en-US" dirty="0">
                <a:solidFill>
                  <a:srgbClr val="FFC000"/>
                </a:solidFill>
              </a:rPr>
              <a:t>不是万能的，工程化才是关键</a:t>
            </a:r>
            <a:r>
              <a:rPr lang="en-US" altLang="zh-CN" dirty="0">
                <a:solidFill>
                  <a:srgbClr val="FFC000"/>
                </a:solidFill>
              </a:rPr>
              <a:t>AI</a:t>
            </a:r>
            <a:r>
              <a:rPr lang="zh-CN" altLang="en-US" dirty="0">
                <a:solidFill>
                  <a:srgbClr val="FFC000"/>
                </a:solidFill>
              </a:rPr>
              <a:t>能解决很多问题，</a:t>
            </a:r>
            <a:r>
              <a:rPr lang="zh-CN" altLang="en-US" dirty="0">
                <a:solidFill>
                  <a:schemeClr val="bg1"/>
                </a:solidFill>
              </a:rPr>
              <a:t>但要真正落地成一个教育产品，需要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数据结构规划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调用策略与</a:t>
            </a:r>
            <a:r>
              <a:rPr lang="en-US" altLang="zh-CN" dirty="0">
                <a:solidFill>
                  <a:schemeClr val="bg1"/>
                </a:solidFill>
              </a:rPr>
              <a:t>fallback Prompt </a:t>
            </a:r>
            <a:r>
              <a:rPr lang="zh-CN" altLang="en-US" dirty="0">
                <a:solidFill>
                  <a:schemeClr val="bg1"/>
                </a:solidFill>
              </a:rPr>
              <a:t>工程，前后端联动，用户体验设计，我们体会到工程化的重要性远比预想更高。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BBA79D2-1728-6E38-80E9-5D0C039A044F}"/>
              </a:ext>
            </a:extLst>
          </p:cNvPr>
          <p:cNvSpPr txBox="1"/>
          <p:nvPr/>
        </p:nvSpPr>
        <p:spPr>
          <a:xfrm>
            <a:off x="1310165" y="4096378"/>
            <a:ext cx="10079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3.</a:t>
            </a:r>
            <a:r>
              <a:rPr lang="zh-CN" altLang="en-US" dirty="0">
                <a:solidFill>
                  <a:srgbClr val="FFC000"/>
                </a:solidFill>
              </a:rPr>
              <a:t>需求会不断变化，系统要能持续迭代，</a:t>
            </a:r>
            <a:r>
              <a:rPr lang="zh-CN" altLang="en-US" dirty="0">
                <a:solidFill>
                  <a:schemeClr val="bg1"/>
                </a:solidFill>
              </a:rPr>
              <a:t>智学伴从最初的“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问答工具”，不断发展为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知识图谱，学习路径规划，弱项诊断，真题解析，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教师人格，</a:t>
            </a:r>
            <a:r>
              <a:rPr lang="en-US" altLang="zh-CN" dirty="0">
                <a:solidFill>
                  <a:schemeClr val="bg1"/>
                </a:solidFill>
              </a:rPr>
              <a:t>Dashboard</a:t>
            </a:r>
            <a:r>
              <a:rPr lang="zh-CN" altLang="en-US" dirty="0">
                <a:solidFill>
                  <a:schemeClr val="bg1"/>
                </a:solidFill>
              </a:rPr>
              <a:t>学习报告，每一项新增功能都是需求驱动，体系也越来越成熟。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C8A921B-B14D-C2EA-4D78-2FACF2EDF30A}"/>
              </a:ext>
            </a:extLst>
          </p:cNvPr>
          <p:cNvSpPr txBox="1"/>
          <p:nvPr/>
        </p:nvSpPr>
        <p:spPr>
          <a:xfrm>
            <a:off x="1355481" y="5075223"/>
            <a:ext cx="9852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4.</a:t>
            </a:r>
            <a:r>
              <a:rPr lang="zh-CN" altLang="en-US" dirty="0">
                <a:solidFill>
                  <a:srgbClr val="FFC000"/>
                </a:solidFill>
              </a:rPr>
              <a:t>文档与规范是不可或缺的一环通过统一文档规则、统一项目结构，</a:t>
            </a:r>
            <a:r>
              <a:rPr lang="zh-CN" altLang="en-US" dirty="0">
                <a:solidFill>
                  <a:schemeClr val="bg1"/>
                </a:solidFill>
              </a:rPr>
              <a:t>我们也理解到专业项目与学生作品之间最大的差别不是功能多少，而是规范程度。</a:t>
            </a:r>
          </a:p>
        </p:txBody>
      </p:sp>
      <p:pic>
        <p:nvPicPr>
          <p:cNvPr id="22" name="图形 21" descr="V 形箭头 纯色填充">
            <a:extLst>
              <a:ext uri="{FF2B5EF4-FFF2-40B4-BE49-F238E27FC236}">
                <a16:creationId xmlns:a16="http://schemas.microsoft.com/office/drawing/2014/main" id="{9BB8BAB2-9D60-5AC2-78E8-173AA6A89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081" y="5862954"/>
            <a:ext cx="914400" cy="914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113FC1B-5152-ECD2-E6E4-C000378274CE}"/>
              </a:ext>
            </a:extLst>
          </p:cNvPr>
          <p:cNvSpPr txBox="1"/>
          <p:nvPr/>
        </p:nvSpPr>
        <p:spPr>
          <a:xfrm>
            <a:off x="1355481" y="5862954"/>
            <a:ext cx="9852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5.</a:t>
            </a:r>
            <a:r>
              <a:rPr lang="zh-CN" altLang="en-US" dirty="0">
                <a:solidFill>
                  <a:srgbClr val="FFC000"/>
                </a:solidFill>
              </a:rPr>
              <a:t>最终收获的不只是作品，而是能力，</a:t>
            </a:r>
            <a:r>
              <a:rPr lang="zh-CN" altLang="en-US" dirty="0">
                <a:solidFill>
                  <a:schemeClr val="bg1"/>
                </a:solidFill>
              </a:rPr>
              <a:t>项目让我们真正掌握了</a:t>
            </a:r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系统工程化开发流程，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能力集成与提示词工程，团队协作与项目管理，教育场景需求分析与产品化思维，这份作品不仅是比赛成果，也是我们进入更高技术阶梯的重要实践。</a:t>
            </a:r>
          </a:p>
        </p:txBody>
      </p:sp>
      <p:pic>
        <p:nvPicPr>
          <p:cNvPr id="26" name="图形 25" descr="握手 纯色填充">
            <a:extLst>
              <a:ext uri="{FF2B5EF4-FFF2-40B4-BE49-F238E27FC236}">
                <a16:creationId xmlns:a16="http://schemas.microsoft.com/office/drawing/2014/main" id="{DCE22E32-5FF1-B264-DF54-6EB110319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822" y="968535"/>
            <a:ext cx="1039865" cy="10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4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-94877"/>
            <a:ext cx="12205073" cy="1797832"/>
            <a:chOff x="-9805" y="1"/>
            <a:chExt cx="9153805" cy="1348374"/>
          </a:xfrm>
        </p:grpSpPr>
        <p:sp>
          <p:nvSpPr>
            <p:cNvPr id="7" name="任意多边形 10"/>
            <p:cNvSpPr/>
            <p:nvPr/>
          </p:nvSpPr>
          <p:spPr>
            <a:xfrm>
              <a:off x="-9805" y="845195"/>
              <a:ext cx="9153805" cy="451127"/>
            </a:xfrm>
            <a:custGeom>
              <a:avLst/>
              <a:gdLst>
                <a:gd name="connsiteX0" fmla="*/ 0 w 7894320"/>
                <a:gd name="connsiteY0" fmla="*/ 129540 h 396240"/>
                <a:gd name="connsiteX1" fmla="*/ 1699260 w 7894320"/>
                <a:gd name="connsiteY1" fmla="*/ 129540 h 396240"/>
                <a:gd name="connsiteX2" fmla="*/ 2004060 w 7894320"/>
                <a:gd name="connsiteY2" fmla="*/ 396240 h 396240"/>
                <a:gd name="connsiteX3" fmla="*/ 6164580 w 7894320"/>
                <a:gd name="connsiteY3" fmla="*/ 396240 h 396240"/>
                <a:gd name="connsiteX4" fmla="*/ 6446520 w 7894320"/>
                <a:gd name="connsiteY4" fmla="*/ 137160 h 396240"/>
                <a:gd name="connsiteX5" fmla="*/ 7894320 w 7894320"/>
                <a:gd name="connsiteY5" fmla="*/ 137160 h 396240"/>
                <a:gd name="connsiteX6" fmla="*/ 7894320 w 7894320"/>
                <a:gd name="connsiteY6" fmla="*/ 0 h 396240"/>
                <a:gd name="connsiteX7" fmla="*/ 7620 w 7894320"/>
                <a:gd name="connsiteY7" fmla="*/ 0 h 396240"/>
                <a:gd name="connsiteX8" fmla="*/ 0 w 7894320"/>
                <a:gd name="connsiteY8" fmla="*/ 1295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4320" h="396240">
                  <a:moveTo>
                    <a:pt x="0" y="129540"/>
                  </a:moveTo>
                  <a:lnTo>
                    <a:pt x="1699260" y="129540"/>
                  </a:lnTo>
                  <a:lnTo>
                    <a:pt x="2004060" y="396240"/>
                  </a:lnTo>
                  <a:lnTo>
                    <a:pt x="6164580" y="396240"/>
                  </a:lnTo>
                  <a:lnTo>
                    <a:pt x="6446520" y="137160"/>
                  </a:lnTo>
                  <a:lnTo>
                    <a:pt x="7894320" y="137160"/>
                  </a:lnTo>
                  <a:lnTo>
                    <a:pt x="7894320" y="0"/>
                  </a:lnTo>
                  <a:lnTo>
                    <a:pt x="7620" y="0"/>
                  </a:lnTo>
                  <a:lnTo>
                    <a:pt x="0" y="129540"/>
                  </a:lnTo>
                  <a:close/>
                </a:path>
              </a:pathLst>
            </a:custGeom>
            <a:gradFill>
              <a:gsLst>
                <a:gs pos="23000">
                  <a:srgbClr val="060612"/>
                </a:gs>
                <a:gs pos="81000">
                  <a:srgbClr val="0E163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" name="组合 11"/>
            <p:cNvGrpSpPr/>
            <p:nvPr/>
          </p:nvGrpSpPr>
          <p:grpSpPr>
            <a:xfrm>
              <a:off x="132946" y="1044732"/>
              <a:ext cx="9001249" cy="303643"/>
              <a:chOff x="2179320" y="1546860"/>
              <a:chExt cx="7906097" cy="266700"/>
            </a:xfrm>
          </p:grpSpPr>
          <p:cxnSp>
            <p:nvCxnSpPr>
              <p:cNvPr id="10" name="直接连接符 12"/>
              <p:cNvCxnSpPr/>
              <p:nvPr/>
            </p:nvCxnSpPr>
            <p:spPr>
              <a:xfrm flipH="1">
                <a:off x="2179320" y="1546860"/>
                <a:ext cx="1584960" cy="0"/>
              </a:xfrm>
              <a:prstGeom prst="line">
                <a:avLst/>
              </a:prstGeom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3"/>
              <p:cNvCxnSpPr/>
              <p:nvPr/>
            </p:nvCxnSpPr>
            <p:spPr>
              <a:xfrm>
                <a:off x="8635885" y="1546860"/>
                <a:ext cx="1449532" cy="0"/>
              </a:xfrm>
              <a:prstGeom prst="line">
                <a:avLst/>
              </a:prstGeom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4"/>
              <p:cNvCxnSpPr/>
              <p:nvPr/>
            </p:nvCxnSpPr>
            <p:spPr>
              <a:xfrm flipH="1">
                <a:off x="8375075" y="1546860"/>
                <a:ext cx="270857" cy="259080"/>
              </a:xfrm>
              <a:prstGeom prst="line">
                <a:avLst/>
              </a:prstGeom>
              <a:ln w="15875" cap="rnd">
                <a:solidFill>
                  <a:srgbClr val="293058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5"/>
              <p:cNvCxnSpPr/>
              <p:nvPr/>
            </p:nvCxnSpPr>
            <p:spPr>
              <a:xfrm>
                <a:off x="3764280" y="1546860"/>
                <a:ext cx="304800" cy="266700"/>
              </a:xfrm>
              <a:prstGeom prst="line">
                <a:avLst/>
              </a:prstGeom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6"/>
              <p:cNvCxnSpPr/>
              <p:nvPr/>
            </p:nvCxnSpPr>
            <p:spPr>
              <a:xfrm>
                <a:off x="4047085" y="1805940"/>
                <a:ext cx="4327988" cy="7620"/>
              </a:xfrm>
              <a:prstGeom prst="line">
                <a:avLst/>
              </a:prstGeom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7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8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9"/>
              <p:cNvCxnSpPr/>
              <p:nvPr/>
            </p:nvCxnSpPr>
            <p:spPr>
              <a:xfrm>
                <a:off x="4563339" y="1805941"/>
                <a:ext cx="328526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5359BF">
                        <a:alpha val="0"/>
                      </a:srgbClr>
                    </a:gs>
                    <a:gs pos="66400">
                      <a:srgbClr val="5359BF"/>
                    </a:gs>
                    <a:gs pos="40000">
                      <a:srgbClr val="5359BF"/>
                    </a:gs>
                    <a:gs pos="100000">
                      <a:srgbClr val="5359BF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/>
            <p:cNvSpPr/>
            <p:nvPr/>
          </p:nvSpPr>
          <p:spPr>
            <a:xfrm>
              <a:off x="0" y="1"/>
              <a:ext cx="9144000" cy="8451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-47938" y="5127630"/>
            <a:ext cx="12205072" cy="1937780"/>
            <a:chOff x="-9804" y="3690165"/>
            <a:chExt cx="9153804" cy="1453335"/>
          </a:xfrm>
        </p:grpSpPr>
        <p:grpSp>
          <p:nvGrpSpPr>
            <p:cNvPr id="19" name="组合 8"/>
            <p:cNvGrpSpPr/>
            <p:nvPr/>
          </p:nvGrpSpPr>
          <p:grpSpPr>
            <a:xfrm rot="10800000">
              <a:off x="-9804" y="3690165"/>
              <a:ext cx="9143998" cy="503179"/>
              <a:chOff x="1878678" y="525781"/>
              <a:chExt cx="8031478" cy="441959"/>
            </a:xfrm>
          </p:grpSpPr>
          <p:sp>
            <p:nvSpPr>
              <p:cNvPr id="21" name="任意多边形 10"/>
              <p:cNvSpPr/>
              <p:nvPr/>
            </p:nvSpPr>
            <p:spPr>
              <a:xfrm>
                <a:off x="1878678" y="525781"/>
                <a:ext cx="8022868" cy="396240"/>
              </a:xfrm>
              <a:custGeom>
                <a:avLst/>
                <a:gdLst>
                  <a:gd name="connsiteX0" fmla="*/ 0 w 7894320"/>
                  <a:gd name="connsiteY0" fmla="*/ 129540 h 396240"/>
                  <a:gd name="connsiteX1" fmla="*/ 1699260 w 7894320"/>
                  <a:gd name="connsiteY1" fmla="*/ 129540 h 396240"/>
                  <a:gd name="connsiteX2" fmla="*/ 2004060 w 7894320"/>
                  <a:gd name="connsiteY2" fmla="*/ 396240 h 396240"/>
                  <a:gd name="connsiteX3" fmla="*/ 6164580 w 7894320"/>
                  <a:gd name="connsiteY3" fmla="*/ 396240 h 396240"/>
                  <a:gd name="connsiteX4" fmla="*/ 6446520 w 7894320"/>
                  <a:gd name="connsiteY4" fmla="*/ 137160 h 396240"/>
                  <a:gd name="connsiteX5" fmla="*/ 7894320 w 7894320"/>
                  <a:gd name="connsiteY5" fmla="*/ 137160 h 396240"/>
                  <a:gd name="connsiteX6" fmla="*/ 7894320 w 7894320"/>
                  <a:gd name="connsiteY6" fmla="*/ 0 h 396240"/>
                  <a:gd name="connsiteX7" fmla="*/ 7620 w 7894320"/>
                  <a:gd name="connsiteY7" fmla="*/ 0 h 396240"/>
                  <a:gd name="connsiteX8" fmla="*/ 0 w 7894320"/>
                  <a:gd name="connsiteY8" fmla="*/ 129540 h 39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94320" h="396240">
                    <a:moveTo>
                      <a:pt x="0" y="129540"/>
                    </a:moveTo>
                    <a:lnTo>
                      <a:pt x="1699260" y="129540"/>
                    </a:lnTo>
                    <a:lnTo>
                      <a:pt x="2004060" y="396240"/>
                    </a:lnTo>
                    <a:lnTo>
                      <a:pt x="6164580" y="396240"/>
                    </a:lnTo>
                    <a:lnTo>
                      <a:pt x="6446520" y="137160"/>
                    </a:lnTo>
                    <a:lnTo>
                      <a:pt x="7894320" y="137160"/>
                    </a:lnTo>
                    <a:lnTo>
                      <a:pt x="7894320" y="0"/>
                    </a:lnTo>
                    <a:lnTo>
                      <a:pt x="762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gradFill>
                <a:gsLst>
                  <a:gs pos="23000">
                    <a:srgbClr val="060612"/>
                  </a:gs>
                  <a:gs pos="81000">
                    <a:srgbClr val="0E163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22" name="组合 11"/>
              <p:cNvGrpSpPr/>
              <p:nvPr/>
            </p:nvGrpSpPr>
            <p:grpSpPr>
              <a:xfrm>
                <a:off x="2004060" y="701040"/>
                <a:ext cx="7906096" cy="266700"/>
                <a:chOff x="2179320" y="1546860"/>
                <a:chExt cx="7906096" cy="266700"/>
              </a:xfrm>
            </p:grpSpPr>
            <p:cxnSp>
              <p:nvCxnSpPr>
                <p:cNvPr id="23" name="直接连接符 12"/>
                <p:cNvCxnSpPr/>
                <p:nvPr/>
              </p:nvCxnSpPr>
              <p:spPr>
                <a:xfrm flipH="1">
                  <a:off x="2179320" y="1546860"/>
                  <a:ext cx="1584960" cy="0"/>
                </a:xfrm>
                <a:prstGeom prst="line">
                  <a:avLst/>
                </a:prstGeom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13"/>
                <p:cNvCxnSpPr/>
                <p:nvPr/>
              </p:nvCxnSpPr>
              <p:spPr>
                <a:xfrm rot="10800000" flipH="1">
                  <a:off x="8635885" y="1546860"/>
                  <a:ext cx="1449531" cy="0"/>
                </a:xfrm>
                <a:prstGeom prst="line">
                  <a:avLst/>
                </a:prstGeom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14"/>
                <p:cNvCxnSpPr/>
                <p:nvPr/>
              </p:nvCxnSpPr>
              <p:spPr>
                <a:xfrm flipH="1">
                  <a:off x="8365028" y="1546860"/>
                  <a:ext cx="270857" cy="259080"/>
                </a:xfrm>
                <a:prstGeom prst="line">
                  <a:avLst/>
                </a:prstGeom>
                <a:ln w="15875" cap="rnd">
                  <a:solidFill>
                    <a:srgbClr val="293058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15"/>
                <p:cNvCxnSpPr/>
                <p:nvPr/>
              </p:nvCxnSpPr>
              <p:spPr>
                <a:xfrm>
                  <a:off x="3764280" y="1546860"/>
                  <a:ext cx="304800" cy="266700"/>
                </a:xfrm>
                <a:prstGeom prst="line">
                  <a:avLst/>
                </a:prstGeom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16"/>
                <p:cNvCxnSpPr/>
                <p:nvPr/>
              </p:nvCxnSpPr>
              <p:spPr>
                <a:xfrm rot="10800000" flipH="1">
                  <a:off x="4047083" y="1805940"/>
                  <a:ext cx="4327990" cy="0"/>
                </a:xfrm>
                <a:prstGeom prst="line">
                  <a:avLst/>
                </a:prstGeom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17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18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19"/>
                <p:cNvCxnSpPr/>
                <p:nvPr/>
              </p:nvCxnSpPr>
              <p:spPr>
                <a:xfrm>
                  <a:off x="4563339" y="1805940"/>
                  <a:ext cx="3285261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5359BF">
                          <a:alpha val="0"/>
                        </a:srgbClr>
                      </a:gs>
                      <a:gs pos="66400">
                        <a:srgbClr val="5359BF"/>
                      </a:gs>
                      <a:gs pos="40000">
                        <a:srgbClr val="5359BF"/>
                      </a:gs>
                      <a:gs pos="100000">
                        <a:srgbClr val="5359BF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63500" sx="102000" sy="102000" algn="ctr" rotWithShape="0">
                    <a:srgbClr val="0070C0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矩形 19"/>
            <p:cNvSpPr/>
            <p:nvPr/>
          </p:nvSpPr>
          <p:spPr>
            <a:xfrm rot="10800000">
              <a:off x="0" y="4193346"/>
              <a:ext cx="9144000" cy="9501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32" name="左上主标题"/>
          <p:cNvSpPr txBox="1"/>
          <p:nvPr/>
        </p:nvSpPr>
        <p:spPr>
          <a:xfrm>
            <a:off x="3256268" y="3068935"/>
            <a:ext cx="5959966" cy="12003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>
                <a:gradFill flip="none" rotWithShape="1">
                  <a:gsLst>
                    <a:gs pos="43400">
                      <a:srgbClr val="C5FDFE"/>
                    </a:gs>
                    <a:gs pos="0">
                      <a:srgbClr val="E5FFFF"/>
                    </a:gs>
                    <a:gs pos="100000">
                      <a:srgbClr val="82C6DE"/>
                    </a:gs>
                  </a:gsLst>
                  <a:lin ang="5400000" scaled="0"/>
                  <a:tileRect/>
                </a:gradFill>
                <a:effectLst>
                  <a:outerShdw blurRad="304800" sx="102000" sy="102000" algn="ctr" rotWithShape="0">
                    <a:srgbClr val="29C7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7200" dirty="0"/>
              <a:t>THANK YOU</a:t>
            </a:r>
            <a:endParaRPr lang="zh-CN" altLang="en-US" sz="7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8.33333E-7 -0.1555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机械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0.14143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35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accent1">
                <a:lumMod val="67000"/>
                <a:alpha val="70000"/>
              </a:schemeClr>
            </a:gs>
            <a:gs pos="3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>
            <p:custDataLst>
              <p:tags r:id="rId1"/>
            </p:custDataLst>
          </p:nvPr>
        </p:nvGrpSpPr>
        <p:grpSpPr>
          <a:xfrm>
            <a:off x="5545134" y="1383448"/>
            <a:ext cx="5477743" cy="528000"/>
            <a:chOff x="4158851" y="1334452"/>
            <a:chExt cx="4108307" cy="396000"/>
          </a:xfrm>
        </p:grpSpPr>
        <p:grpSp>
          <p:nvGrpSpPr>
            <p:cNvPr id="13" name="组 12"/>
            <p:cNvGrpSpPr/>
            <p:nvPr/>
          </p:nvGrpSpPr>
          <p:grpSpPr>
            <a:xfrm>
              <a:off x="4158851" y="1334452"/>
              <a:ext cx="4108307" cy="396000"/>
              <a:chOff x="4158851" y="1278024"/>
              <a:chExt cx="4108307" cy="396000"/>
            </a:xfrm>
          </p:grpSpPr>
          <p:sp>
            <p:nvSpPr>
              <p:cNvPr id="35" name="1标签"/>
              <p:cNvSpPr/>
              <p:nvPr>
                <p:custDataLst>
                  <p:tags r:id="rId68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40" name="直接连接符 49"/>
              <p:cNvCxnSpPr/>
              <p:nvPr>
                <p:custDataLst>
                  <p:tags r:id="rId69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50"/>
              <p:cNvCxnSpPr/>
              <p:nvPr>
                <p:custDataLst>
                  <p:tags r:id="rId70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32"/>
            <p:cNvSpPr txBox="1"/>
            <p:nvPr>
              <p:custDataLst>
                <p:tags r:id="rId67"/>
              </p:custDataLst>
            </p:nvPr>
          </p:nvSpPr>
          <p:spPr>
            <a:xfrm>
              <a:off x="5072523" y="1349260"/>
              <a:ext cx="1674260" cy="31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13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需求分析</a:t>
              </a:r>
            </a:p>
          </p:txBody>
        </p:sp>
      </p:grpSp>
      <p:grpSp>
        <p:nvGrpSpPr>
          <p:cNvPr id="9" name="组 8"/>
          <p:cNvGrpSpPr/>
          <p:nvPr>
            <p:custDataLst>
              <p:tags r:id="rId2"/>
            </p:custDataLst>
          </p:nvPr>
        </p:nvGrpSpPr>
        <p:grpSpPr>
          <a:xfrm>
            <a:off x="5545133" y="2279772"/>
            <a:ext cx="5477743" cy="528000"/>
            <a:chOff x="4158851" y="2120880"/>
            <a:chExt cx="4108307" cy="396000"/>
          </a:xfrm>
        </p:grpSpPr>
        <p:grpSp>
          <p:nvGrpSpPr>
            <p:cNvPr id="123" name="组 122"/>
            <p:cNvGrpSpPr/>
            <p:nvPr/>
          </p:nvGrpSpPr>
          <p:grpSpPr>
            <a:xfrm>
              <a:off x="4158851" y="2120880"/>
              <a:ext cx="4108307" cy="396000"/>
              <a:chOff x="4158851" y="1278024"/>
              <a:chExt cx="4108307" cy="396000"/>
            </a:xfrm>
          </p:grpSpPr>
          <p:sp>
            <p:nvSpPr>
              <p:cNvPr id="124" name="1标签"/>
              <p:cNvSpPr/>
              <p:nvPr>
                <p:custDataLst>
                  <p:tags r:id="rId64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125" name="直接连接符 49"/>
              <p:cNvCxnSpPr/>
              <p:nvPr>
                <p:custDataLst>
                  <p:tags r:id="rId65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50"/>
              <p:cNvCxnSpPr/>
              <p:nvPr>
                <p:custDataLst>
                  <p:tags r:id="rId66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TextBox 32"/>
            <p:cNvSpPr txBox="1"/>
            <p:nvPr>
              <p:custDataLst>
                <p:tags r:id="rId63"/>
              </p:custDataLst>
            </p:nvPr>
          </p:nvSpPr>
          <p:spPr>
            <a:xfrm>
              <a:off x="4699004" y="212963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概要分析</a:t>
              </a:r>
            </a:p>
          </p:txBody>
        </p:sp>
      </p:grpSp>
      <p:grpSp>
        <p:nvGrpSpPr>
          <p:cNvPr id="10" name="组 9"/>
          <p:cNvGrpSpPr/>
          <p:nvPr>
            <p:custDataLst>
              <p:tags r:id="rId3"/>
            </p:custDataLst>
          </p:nvPr>
        </p:nvGrpSpPr>
        <p:grpSpPr>
          <a:xfrm>
            <a:off x="5545132" y="3158557"/>
            <a:ext cx="5477743" cy="528000"/>
            <a:chOff x="4158851" y="2882880"/>
            <a:chExt cx="4108307" cy="396000"/>
          </a:xfrm>
        </p:grpSpPr>
        <p:grpSp>
          <p:nvGrpSpPr>
            <p:cNvPr id="149" name="组 148"/>
            <p:cNvGrpSpPr/>
            <p:nvPr/>
          </p:nvGrpSpPr>
          <p:grpSpPr>
            <a:xfrm>
              <a:off x="4158851" y="2882880"/>
              <a:ext cx="4108307" cy="396000"/>
              <a:chOff x="4158851" y="1278024"/>
              <a:chExt cx="4108307" cy="396000"/>
            </a:xfrm>
          </p:grpSpPr>
          <p:sp>
            <p:nvSpPr>
              <p:cNvPr id="150" name="1标签"/>
              <p:cNvSpPr/>
              <p:nvPr>
                <p:custDataLst>
                  <p:tags r:id="rId60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151" name="直接连接符 49"/>
              <p:cNvCxnSpPr/>
              <p:nvPr>
                <p:custDataLst>
                  <p:tags r:id="rId61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50"/>
              <p:cNvCxnSpPr/>
              <p:nvPr>
                <p:custDataLst>
                  <p:tags r:id="rId62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9" name="TextBox 32"/>
            <p:cNvSpPr txBox="1"/>
            <p:nvPr>
              <p:custDataLst>
                <p:tags r:id="rId59"/>
              </p:custDataLst>
            </p:nvPr>
          </p:nvSpPr>
          <p:spPr>
            <a:xfrm>
              <a:off x="4699004" y="289163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详细设计</a:t>
              </a:r>
            </a:p>
          </p:txBody>
        </p:sp>
      </p:grpSp>
      <p:grpSp>
        <p:nvGrpSpPr>
          <p:cNvPr id="12" name="组 11"/>
          <p:cNvGrpSpPr/>
          <p:nvPr>
            <p:custDataLst>
              <p:tags r:id="rId4"/>
            </p:custDataLst>
          </p:nvPr>
        </p:nvGrpSpPr>
        <p:grpSpPr>
          <a:xfrm>
            <a:off x="5537152" y="4027026"/>
            <a:ext cx="5477743" cy="528000"/>
            <a:chOff x="4158851" y="3678400"/>
            <a:chExt cx="4108307" cy="396000"/>
          </a:xfrm>
        </p:grpSpPr>
        <p:grpSp>
          <p:nvGrpSpPr>
            <p:cNvPr id="162" name="组 161"/>
            <p:cNvGrpSpPr/>
            <p:nvPr/>
          </p:nvGrpSpPr>
          <p:grpSpPr>
            <a:xfrm>
              <a:off x="4158851" y="3678400"/>
              <a:ext cx="4108307" cy="396000"/>
              <a:chOff x="4158851" y="1278024"/>
              <a:chExt cx="4108307" cy="396000"/>
            </a:xfrm>
          </p:grpSpPr>
          <p:sp>
            <p:nvSpPr>
              <p:cNvPr id="163" name="1标签"/>
              <p:cNvSpPr/>
              <p:nvPr>
                <p:custDataLst>
                  <p:tags r:id="rId56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164" name="直接连接符 49"/>
              <p:cNvCxnSpPr/>
              <p:nvPr>
                <p:custDataLst>
                  <p:tags r:id="rId57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50"/>
              <p:cNvCxnSpPr/>
              <p:nvPr>
                <p:custDataLst>
                  <p:tags r:id="rId58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TextBox 32"/>
            <p:cNvSpPr txBox="1"/>
            <p:nvPr>
              <p:custDataLst>
                <p:tags r:id="rId55"/>
              </p:custDataLst>
            </p:nvPr>
          </p:nvSpPr>
          <p:spPr>
            <a:xfrm>
              <a:off x="4699004" y="368715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测试报告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-285292" y="-149669"/>
            <a:ext cx="3899993" cy="7480937"/>
            <a:chOff x="-3536164" y="202031"/>
            <a:chExt cx="4097600" cy="4218888"/>
          </a:xfrm>
        </p:grpSpPr>
        <p:grpSp>
          <p:nvGrpSpPr>
            <p:cNvPr id="23" name="Group 20"/>
            <p:cNvGrpSpPr/>
            <p:nvPr/>
          </p:nvGrpSpPr>
          <p:grpSpPr bwMode="auto">
            <a:xfrm>
              <a:off x="-3536164" y="202031"/>
              <a:ext cx="4097600" cy="4218888"/>
              <a:chOff x="975" y="300"/>
              <a:chExt cx="3447" cy="4037"/>
            </a:xfrm>
          </p:grpSpPr>
          <p:pic>
            <p:nvPicPr>
              <p:cNvPr id="25" name="Picture 21" descr="T1"/>
              <p:cNvPicPr>
                <a:picLocks noChangeAspect="1" noChangeArrowheads="1"/>
              </p:cNvPicPr>
              <p:nvPr/>
            </p:nvPicPr>
            <p:blipFill>
              <a:blip r:embed="rId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" y="726"/>
                <a:ext cx="2866" cy="3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2" descr="T2"/>
              <p:cNvPicPr>
                <a:picLocks noChangeAspect="1" noChangeArrowheads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" y="300"/>
                <a:ext cx="3447" cy="4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3" descr="T3"/>
            <p:cNvPicPr>
              <a:picLocks noChangeAspect="1" noChangeArrowheads="1"/>
            </p:cNvPicPr>
            <p:nvPr/>
          </p:nvPicPr>
          <p:blipFill rotWithShape="1">
            <a:blip r:embed="rId75">
              <a:extLst>
                <a:ext uri="{BEBA8EAE-BF5A-486C-A8C5-ECC9F3942E4B}">
                  <a14:imgProps xmlns:a14="http://schemas.microsoft.com/office/drawing/2010/main">
                    <a14:imgLayer r:embed="rId76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1" t="13276" r="15559" b="15468"/>
            <a:stretch>
              <a:fillRect/>
            </a:stretch>
          </p:blipFill>
          <p:spPr bwMode="auto">
            <a:xfrm>
              <a:off x="-3273452" y="736765"/>
              <a:ext cx="3197340" cy="3027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 Box 11"/>
          <p:cNvSpPr txBox="1">
            <a:spLocks noChangeArrowheads="1"/>
          </p:cNvSpPr>
          <p:nvPr/>
        </p:nvSpPr>
        <p:spPr bwMode="auto">
          <a:xfrm>
            <a:off x="458894" y="2439248"/>
            <a:ext cx="2044700" cy="319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377">
              <a:lnSpc>
                <a:spcPts val="2000"/>
              </a:lnSpc>
              <a:buClr>
                <a:srgbClr val="0070C0"/>
              </a:buClr>
            </a:pP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智学伴</a:t>
            </a:r>
            <a:r>
              <a:rPr lang="en-US" altLang="zh-CN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个性化学习平台是由智学伴团队开发的</a:t>
            </a:r>
            <a:r>
              <a:rPr lang="en-US" altLang="zh-CN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个性化学习助手平台。平台深度融合人工</a:t>
            </a:r>
            <a:r>
              <a:rPr lang="en-US" altLang="zh-CN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智能技术，为学习者提供个性化学习计划生成、智能测评、知识图谱可视化、学习进度分析等全方位学</a:t>
            </a:r>
            <a:r>
              <a:rPr lang="en-US" altLang="zh-CN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习支持服务。</a:t>
            </a:r>
          </a:p>
        </p:txBody>
      </p:sp>
      <p:grpSp>
        <p:nvGrpSpPr>
          <p:cNvPr id="11" name="组 10"/>
          <p:cNvGrpSpPr/>
          <p:nvPr>
            <p:custDataLst>
              <p:tags r:id="rId5"/>
            </p:custDataLst>
          </p:nvPr>
        </p:nvGrpSpPr>
        <p:grpSpPr>
          <a:xfrm>
            <a:off x="5388213" y="1470157"/>
            <a:ext cx="816647" cy="316800"/>
            <a:chOff x="4041159" y="1376400"/>
            <a:chExt cx="612485" cy="237600"/>
          </a:xfrm>
        </p:grpSpPr>
        <p:sp>
          <p:nvSpPr>
            <p:cNvPr id="43" name="燕尾形 42"/>
            <p:cNvSpPr/>
            <p:nvPr>
              <p:custDataLst>
                <p:tags r:id="rId50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5" name="燕尾形 114"/>
            <p:cNvSpPr/>
            <p:nvPr>
              <p:custDataLst>
                <p:tags r:id="rId51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6" name="燕尾形 115"/>
            <p:cNvSpPr/>
            <p:nvPr>
              <p:custDataLst>
                <p:tags r:id="rId52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7" name="燕尾形 116"/>
            <p:cNvSpPr/>
            <p:nvPr>
              <p:custDataLst>
                <p:tags r:id="rId53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8" name="燕尾形 117"/>
            <p:cNvSpPr/>
            <p:nvPr>
              <p:custDataLst>
                <p:tags r:id="rId54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biantiao.png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4032"/>
          </a:xfrm>
          <a:prstGeom prst="rect">
            <a:avLst/>
          </a:prstGeom>
        </p:spPr>
      </p:pic>
      <p:pic>
        <p:nvPicPr>
          <p:cNvPr id="57" name="图片 56" descr="biantiao.png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6131597"/>
            <a:ext cx="12192000" cy="764032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960271" y="719668"/>
            <a:ext cx="0" cy="5436977"/>
          </a:xfrm>
          <a:prstGeom prst="line">
            <a:avLst/>
          </a:prstGeom>
          <a:ln w="12700" cmpd="sng">
            <a:solidFill>
              <a:srgbClr val="9AC1D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 13"/>
          <p:cNvGrpSpPr/>
          <p:nvPr/>
        </p:nvGrpSpPr>
        <p:grpSpPr>
          <a:xfrm>
            <a:off x="-170776" y="-345782"/>
            <a:ext cx="3359699" cy="1391728"/>
            <a:chOff x="-128082" y="-259337"/>
            <a:chExt cx="2519774" cy="1043796"/>
          </a:xfrm>
        </p:grpSpPr>
        <p:sp>
          <p:nvSpPr>
            <p:cNvPr id="68" name="椭圆 67"/>
            <p:cNvSpPr/>
            <p:nvPr/>
          </p:nvSpPr>
          <p:spPr>
            <a:xfrm>
              <a:off x="-128082" y="-259337"/>
              <a:ext cx="2519774" cy="1043796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9282" y="65501"/>
              <a:ext cx="2086698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spc="67" dirty="0">
                  <a:ln w="952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EFFFFD"/>
                      </a:gs>
                      <a:gs pos="100000">
                        <a:srgbClr val="B9FFFB"/>
                      </a:gs>
                    </a:gsLst>
                    <a:lin ang="5400000" scaled="1"/>
                    <a:tileRect/>
                  </a:gra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495300" sx="109000" sy="109000" algn="ctr" rotWithShape="0">
                      <a:srgbClr val="0070C0"/>
                    </a:outerShdw>
                  </a:effectLst>
                  <a:latin typeface="BankGothic Md BT" pitchFamily="34" charset="0"/>
                  <a:ea typeface="微软雅黑" panose="020B0503020204020204" pitchFamily="34" charset="-122"/>
                </a:rPr>
                <a:t>Contents</a:t>
              </a:r>
              <a:endParaRPr lang="zh-CN" altLang="en-US" sz="2667" b="1" spc="67" dirty="0">
                <a:ln w="9525" cmpd="sng">
                  <a:noFill/>
                  <a:prstDash val="solid"/>
                </a:ln>
                <a:gradFill flip="none" rotWithShape="1">
                  <a:gsLst>
                    <a:gs pos="0">
                      <a:srgbClr val="EFFFFD"/>
                    </a:gs>
                    <a:gs pos="100000">
                      <a:srgbClr val="B9FFFB"/>
                    </a:gs>
                  </a:gsLst>
                  <a:lin ang="5400000" scaled="1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  <a:outerShdw blurRad="495300" sx="109000" sy="109000" algn="ctr" rotWithShape="0">
                    <a:srgbClr val="0070C0"/>
                  </a:outerShdw>
                </a:effectLst>
                <a:latin typeface="BankGothic Md BT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 1"/>
          <p:cNvGrpSpPr/>
          <p:nvPr>
            <p:custDataLst>
              <p:tags r:id="rId6"/>
            </p:custDataLst>
          </p:nvPr>
        </p:nvGrpSpPr>
        <p:grpSpPr>
          <a:xfrm>
            <a:off x="4490810" y="1314054"/>
            <a:ext cx="988965" cy="666788"/>
            <a:chOff x="3384101" y="1255540"/>
            <a:chExt cx="741724" cy="500090"/>
          </a:xfrm>
        </p:grpSpPr>
        <p:sp>
          <p:nvSpPr>
            <p:cNvPr id="121" name="1标签"/>
            <p:cNvSpPr/>
            <p:nvPr>
              <p:custDataLst>
                <p:tags r:id="rId48"/>
              </p:custDataLst>
            </p:nvPr>
          </p:nvSpPr>
          <p:spPr>
            <a:xfrm flipH="1">
              <a:off x="3499555" y="1334452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0" name="TextBox 32"/>
            <p:cNvSpPr txBox="1"/>
            <p:nvPr>
              <p:custDataLst>
                <p:tags r:id="rId49"/>
              </p:custDataLst>
            </p:nvPr>
          </p:nvSpPr>
          <p:spPr>
            <a:xfrm>
              <a:off x="3384101" y="1255540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27" name="组 126"/>
          <p:cNvGrpSpPr/>
          <p:nvPr>
            <p:custDataLst>
              <p:tags r:id="rId7"/>
            </p:custDataLst>
          </p:nvPr>
        </p:nvGrpSpPr>
        <p:grpSpPr>
          <a:xfrm>
            <a:off x="5388213" y="2379461"/>
            <a:ext cx="816647" cy="316800"/>
            <a:chOff x="4041159" y="1376400"/>
            <a:chExt cx="612485" cy="237600"/>
          </a:xfrm>
        </p:grpSpPr>
        <p:sp>
          <p:nvSpPr>
            <p:cNvPr id="128" name="燕尾形 127"/>
            <p:cNvSpPr/>
            <p:nvPr>
              <p:custDataLst>
                <p:tags r:id="rId43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9" name="燕尾形 128"/>
            <p:cNvSpPr/>
            <p:nvPr>
              <p:custDataLst>
                <p:tags r:id="rId44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0" name="燕尾形 129"/>
            <p:cNvSpPr/>
            <p:nvPr>
              <p:custDataLst>
                <p:tags r:id="rId45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1" name="燕尾形 130"/>
            <p:cNvSpPr/>
            <p:nvPr>
              <p:custDataLst>
                <p:tags r:id="rId46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2" name="燕尾形 131"/>
            <p:cNvSpPr/>
            <p:nvPr>
              <p:custDataLst>
                <p:tags r:id="rId47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 2"/>
          <p:cNvGrpSpPr/>
          <p:nvPr>
            <p:custDataLst>
              <p:tags r:id="rId8"/>
            </p:custDataLst>
          </p:nvPr>
        </p:nvGrpSpPr>
        <p:grpSpPr>
          <a:xfrm>
            <a:off x="4498076" y="2170881"/>
            <a:ext cx="988965" cy="666787"/>
            <a:chOff x="3384101" y="2041969"/>
            <a:chExt cx="741724" cy="500090"/>
          </a:xfrm>
        </p:grpSpPr>
        <p:sp>
          <p:nvSpPr>
            <p:cNvPr id="122" name="1标签"/>
            <p:cNvSpPr/>
            <p:nvPr>
              <p:custDataLst>
                <p:tags r:id="rId41"/>
              </p:custDataLst>
            </p:nvPr>
          </p:nvSpPr>
          <p:spPr>
            <a:xfrm flipH="1">
              <a:off x="3499555" y="212088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" name="TextBox 32"/>
            <p:cNvSpPr txBox="1"/>
            <p:nvPr>
              <p:custDataLst>
                <p:tags r:id="rId42"/>
              </p:custDataLst>
            </p:nvPr>
          </p:nvSpPr>
          <p:spPr>
            <a:xfrm>
              <a:off x="3384101" y="204196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53" name="组 152"/>
          <p:cNvGrpSpPr/>
          <p:nvPr>
            <p:custDataLst>
              <p:tags r:id="rId9"/>
            </p:custDataLst>
          </p:nvPr>
        </p:nvGrpSpPr>
        <p:grpSpPr>
          <a:xfrm>
            <a:off x="5373823" y="3295153"/>
            <a:ext cx="816647" cy="316800"/>
            <a:chOff x="4041159" y="1376400"/>
            <a:chExt cx="612485" cy="237600"/>
          </a:xfrm>
        </p:grpSpPr>
        <p:sp>
          <p:nvSpPr>
            <p:cNvPr id="154" name="燕尾形 153"/>
            <p:cNvSpPr/>
            <p:nvPr>
              <p:custDataLst>
                <p:tags r:id="rId36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5" name="燕尾形 154"/>
            <p:cNvSpPr/>
            <p:nvPr>
              <p:custDataLst>
                <p:tags r:id="rId37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6" name="燕尾形 155"/>
            <p:cNvSpPr/>
            <p:nvPr>
              <p:custDataLst>
                <p:tags r:id="rId38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7" name="燕尾形 156"/>
            <p:cNvSpPr/>
            <p:nvPr>
              <p:custDataLst>
                <p:tags r:id="rId39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8" name="燕尾形 157"/>
            <p:cNvSpPr/>
            <p:nvPr>
              <p:custDataLst>
                <p:tags r:id="rId40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 4"/>
          <p:cNvGrpSpPr/>
          <p:nvPr>
            <p:custDataLst>
              <p:tags r:id="rId10"/>
            </p:custDataLst>
          </p:nvPr>
        </p:nvGrpSpPr>
        <p:grpSpPr>
          <a:xfrm>
            <a:off x="4512134" y="3027707"/>
            <a:ext cx="988965" cy="666787"/>
            <a:chOff x="3384101" y="2803969"/>
            <a:chExt cx="741724" cy="500090"/>
          </a:xfrm>
        </p:grpSpPr>
        <p:sp>
          <p:nvSpPr>
            <p:cNvPr id="148" name="1标签"/>
            <p:cNvSpPr/>
            <p:nvPr>
              <p:custDataLst>
                <p:tags r:id="rId34"/>
              </p:custDataLst>
            </p:nvPr>
          </p:nvSpPr>
          <p:spPr>
            <a:xfrm flipH="1">
              <a:off x="3499555" y="288288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0" name="TextBox 32"/>
            <p:cNvSpPr txBox="1"/>
            <p:nvPr>
              <p:custDataLst>
                <p:tags r:id="rId35"/>
              </p:custDataLst>
            </p:nvPr>
          </p:nvSpPr>
          <p:spPr>
            <a:xfrm>
              <a:off x="3384101" y="280396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66" name="组 165"/>
          <p:cNvGrpSpPr/>
          <p:nvPr>
            <p:custDataLst>
              <p:tags r:id="rId11"/>
            </p:custDataLst>
          </p:nvPr>
        </p:nvGrpSpPr>
        <p:grpSpPr>
          <a:xfrm>
            <a:off x="5388213" y="4125820"/>
            <a:ext cx="816647" cy="316800"/>
            <a:chOff x="4041159" y="1376400"/>
            <a:chExt cx="612485" cy="237600"/>
          </a:xfrm>
        </p:grpSpPr>
        <p:sp>
          <p:nvSpPr>
            <p:cNvPr id="167" name="燕尾形 166"/>
            <p:cNvSpPr/>
            <p:nvPr>
              <p:custDataLst>
                <p:tags r:id="rId29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8" name="燕尾形 167"/>
            <p:cNvSpPr/>
            <p:nvPr>
              <p:custDataLst>
                <p:tags r:id="rId30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9" name="燕尾形 168"/>
            <p:cNvSpPr/>
            <p:nvPr>
              <p:custDataLst>
                <p:tags r:id="rId31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0" name="燕尾形 169"/>
            <p:cNvSpPr/>
            <p:nvPr>
              <p:custDataLst>
                <p:tags r:id="rId32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1" name="燕尾形 170"/>
            <p:cNvSpPr/>
            <p:nvPr>
              <p:custDataLst>
                <p:tags r:id="rId33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 6"/>
          <p:cNvGrpSpPr/>
          <p:nvPr>
            <p:custDataLst>
              <p:tags r:id="rId12"/>
            </p:custDataLst>
          </p:nvPr>
        </p:nvGrpSpPr>
        <p:grpSpPr>
          <a:xfrm>
            <a:off x="4498076" y="3884533"/>
            <a:ext cx="988965" cy="666787"/>
            <a:chOff x="3384101" y="3599489"/>
            <a:chExt cx="741724" cy="500090"/>
          </a:xfrm>
        </p:grpSpPr>
        <p:sp>
          <p:nvSpPr>
            <p:cNvPr id="161" name="1标签"/>
            <p:cNvSpPr/>
            <p:nvPr>
              <p:custDataLst>
                <p:tags r:id="rId27"/>
              </p:custDataLst>
            </p:nvPr>
          </p:nvSpPr>
          <p:spPr>
            <a:xfrm flipH="1">
              <a:off x="3499555" y="367840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3" name="TextBox 32"/>
            <p:cNvSpPr txBox="1"/>
            <p:nvPr>
              <p:custDataLst>
                <p:tags r:id="rId28"/>
              </p:custDataLst>
            </p:nvPr>
          </p:nvSpPr>
          <p:spPr>
            <a:xfrm>
              <a:off x="3384101" y="359948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6" name="组 11">
            <a:extLst>
              <a:ext uri="{FF2B5EF4-FFF2-40B4-BE49-F238E27FC236}">
                <a16:creationId xmlns:a16="http://schemas.microsoft.com/office/drawing/2014/main" id="{9F9CE972-10E1-3913-B6B9-524695EB5E08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5551542" y="4914787"/>
            <a:ext cx="5477743" cy="528000"/>
            <a:chOff x="4158851" y="3678400"/>
            <a:chExt cx="4108307" cy="396000"/>
          </a:xfrm>
        </p:grpSpPr>
        <p:grpSp>
          <p:nvGrpSpPr>
            <p:cNvPr id="17" name="组 161">
              <a:extLst>
                <a:ext uri="{FF2B5EF4-FFF2-40B4-BE49-F238E27FC236}">
                  <a16:creationId xmlns:a16="http://schemas.microsoft.com/office/drawing/2014/main" id="{1EF2C44C-2805-4302-074E-B3866ED79F5F}"/>
                </a:ext>
              </a:extLst>
            </p:cNvPr>
            <p:cNvGrpSpPr/>
            <p:nvPr/>
          </p:nvGrpSpPr>
          <p:grpSpPr>
            <a:xfrm>
              <a:off x="4158851" y="3678400"/>
              <a:ext cx="4108307" cy="396000"/>
              <a:chOff x="4158851" y="1278024"/>
              <a:chExt cx="4108307" cy="396000"/>
            </a:xfrm>
          </p:grpSpPr>
          <p:sp>
            <p:nvSpPr>
              <p:cNvPr id="19" name="1标签">
                <a:extLst>
                  <a:ext uri="{FF2B5EF4-FFF2-40B4-BE49-F238E27FC236}">
                    <a16:creationId xmlns:a16="http://schemas.microsoft.com/office/drawing/2014/main" id="{A8836660-A7FD-F190-4E8F-89CF9BABDB68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20" name="直接连接符 49">
                <a:extLst>
                  <a:ext uri="{FF2B5EF4-FFF2-40B4-BE49-F238E27FC236}">
                    <a16:creationId xmlns:a16="http://schemas.microsoft.com/office/drawing/2014/main" id="{E6225EB4-3398-4F7F-F354-E64626829692}"/>
                  </a:ext>
                </a:extLst>
              </p:cNvPr>
              <p:cNvCxnSpPr/>
              <p:nvPr>
                <p:custDataLst>
                  <p:tags r:id="rId25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50">
                <a:extLst>
                  <a:ext uri="{FF2B5EF4-FFF2-40B4-BE49-F238E27FC236}">
                    <a16:creationId xmlns:a16="http://schemas.microsoft.com/office/drawing/2014/main" id="{6B393BA4-7E84-4142-FFBF-313A8D25D6FD}"/>
                  </a:ext>
                </a:extLst>
              </p:cNvPr>
              <p:cNvCxnSpPr/>
              <p:nvPr>
                <p:custDataLst>
                  <p:tags r:id="rId26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770AB395-F7E5-5E44-07A1-BCE6DE4FE2C2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699004" y="368715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项目总结</a:t>
              </a:r>
            </a:p>
          </p:txBody>
        </p:sp>
      </p:grpSp>
      <p:grpSp>
        <p:nvGrpSpPr>
          <p:cNvPr id="22" name="组 165">
            <a:extLst>
              <a:ext uri="{FF2B5EF4-FFF2-40B4-BE49-F238E27FC236}">
                <a16:creationId xmlns:a16="http://schemas.microsoft.com/office/drawing/2014/main" id="{C598D337-CDE2-A800-4520-A7CE0C4C282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5398705" y="5030123"/>
            <a:ext cx="816647" cy="316800"/>
            <a:chOff x="4041159" y="1376400"/>
            <a:chExt cx="612485" cy="237600"/>
          </a:xfrm>
        </p:grpSpPr>
        <p:sp>
          <p:nvSpPr>
            <p:cNvPr id="27" name="燕尾形 166">
              <a:extLst>
                <a:ext uri="{FF2B5EF4-FFF2-40B4-BE49-F238E27FC236}">
                  <a16:creationId xmlns:a16="http://schemas.microsoft.com/office/drawing/2014/main" id="{A0ADE7AC-4B01-11BA-5157-C6DC1D58260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燕尾形 167">
              <a:extLst>
                <a:ext uri="{FF2B5EF4-FFF2-40B4-BE49-F238E27FC236}">
                  <a16:creationId xmlns:a16="http://schemas.microsoft.com/office/drawing/2014/main" id="{6E9C0212-448B-B884-883E-E94845E707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9" name="燕尾形 168">
              <a:extLst>
                <a:ext uri="{FF2B5EF4-FFF2-40B4-BE49-F238E27FC236}">
                  <a16:creationId xmlns:a16="http://schemas.microsoft.com/office/drawing/2014/main" id="{CF2B0BAD-6D1B-D864-07A4-8C6F4DE7A1C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0" name="燕尾形 169">
              <a:extLst>
                <a:ext uri="{FF2B5EF4-FFF2-40B4-BE49-F238E27FC236}">
                  <a16:creationId xmlns:a16="http://schemas.microsoft.com/office/drawing/2014/main" id="{BAC3FE23-B133-B824-6EB1-C105C6CC987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" name="燕尾形 170">
              <a:extLst>
                <a:ext uri="{FF2B5EF4-FFF2-40B4-BE49-F238E27FC236}">
                  <a16:creationId xmlns:a16="http://schemas.microsoft.com/office/drawing/2014/main" id="{9FBB5F43-8FF7-A042-244F-1A4FB80F156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 6">
            <a:extLst>
              <a:ext uri="{FF2B5EF4-FFF2-40B4-BE49-F238E27FC236}">
                <a16:creationId xmlns:a16="http://schemas.microsoft.com/office/drawing/2014/main" id="{3C0CB7D3-CA8E-239B-C02B-221855AE36AB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4498076" y="4798035"/>
            <a:ext cx="988965" cy="666787"/>
            <a:chOff x="3384101" y="3599489"/>
            <a:chExt cx="741724" cy="500090"/>
          </a:xfrm>
        </p:grpSpPr>
        <p:sp>
          <p:nvSpPr>
            <p:cNvPr id="33" name="1标签">
              <a:extLst>
                <a:ext uri="{FF2B5EF4-FFF2-40B4-BE49-F238E27FC236}">
                  <a16:creationId xmlns:a16="http://schemas.microsoft.com/office/drawing/2014/main" id="{157BE4DE-0EF9-2CC1-497B-42979C43D20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3499555" y="367840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4" name="TextBox 32">
              <a:extLst>
                <a:ext uri="{FF2B5EF4-FFF2-40B4-BE49-F238E27FC236}">
                  <a16:creationId xmlns:a16="http://schemas.microsoft.com/office/drawing/2014/main" id="{3F82ADD6-D8A7-3929-89EF-B4B2DF4C9AA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384101" y="359948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0.12624 L -3.67141E-6 4.44444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2859E-6 0.11296 L 6.32859E-6 -2.46914E-7 " pathEditMode="relative" ptsTypes="AA">
                                      <p:cBhvr>
                                        <p:cTn id="8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80" decel="5000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80" decel="5000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22" presetClass="entr" presetSubtype="8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4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65C2FCC-92DF-6A81-7329-40CDDEA1A663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01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需求分析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F469A863-B32C-B166-CC3C-FD7201D838AC}"/>
              </a:ext>
            </a:extLst>
          </p:cNvPr>
          <p:cNvSpPr/>
          <p:nvPr/>
        </p:nvSpPr>
        <p:spPr>
          <a:xfrm>
            <a:off x="7984563" y="140287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背景开发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5A8F53-28BE-4F1A-FB99-8172FA9DEF3C}"/>
              </a:ext>
            </a:extLst>
          </p:cNvPr>
          <p:cNvSpPr txBox="1"/>
          <p:nvPr/>
        </p:nvSpPr>
        <p:spPr>
          <a:xfrm>
            <a:off x="9723718" y="2151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主要功能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EC9CEF49-E45B-4E7B-C5C8-73766D3DA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F0DEC9D-18AB-68EB-9831-8C48D1928E99}"/>
              </a:ext>
            </a:extLst>
          </p:cNvPr>
          <p:cNvSpPr/>
          <p:nvPr/>
        </p:nvSpPr>
        <p:spPr>
          <a:xfrm>
            <a:off x="113552" y="1434353"/>
            <a:ext cx="6944662" cy="1834776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  <a:alpha val="70000"/>
                </a:schemeClr>
              </a:gs>
              <a:gs pos="5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  <a:ln w="38100">
            <a:solidFill>
              <a:schemeClr val="bg1">
                <a:lumMod val="95000"/>
                <a:alpha val="4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在国家深入实施“人工智能</a:t>
            </a:r>
            <a:r>
              <a:rPr lang="en-US" altLang="zh-CN" sz="2000" b="1" dirty="0">
                <a:solidFill>
                  <a:schemeClr val="tx1"/>
                </a:solidFill>
              </a:rPr>
              <a:t>+”</a:t>
            </a:r>
            <a:r>
              <a:rPr lang="zh-CN" altLang="en-US" sz="2000" b="1" dirty="0">
                <a:solidFill>
                  <a:schemeClr val="tx1"/>
                </a:solidFill>
              </a:rPr>
              <a:t>行动和教育数字化战略背景下，人工智能正成为推动教育变革的重要力量。当前，学生在学习过程中</a:t>
            </a:r>
            <a:r>
              <a:rPr lang="zh-CN" altLang="en-US" sz="2000" b="1" dirty="0">
                <a:solidFill>
                  <a:srgbClr val="FFC000"/>
                </a:solidFill>
              </a:rPr>
              <a:t>普遍存在知识结构碎片化、缺乏个性化指导、学习路径不清晰</a:t>
            </a:r>
            <a:r>
              <a:rPr lang="zh-CN" altLang="en-US" sz="2000" b="1" dirty="0">
                <a:solidFill>
                  <a:schemeClr val="tx1"/>
                </a:solidFill>
              </a:rPr>
              <a:t>等问题，而教育资源的数字化用率仍有提升空间。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AEBC8D-728D-738D-E21E-BFBDFC9CFE73}"/>
              </a:ext>
            </a:extLst>
          </p:cNvPr>
          <p:cNvSpPr/>
          <p:nvPr/>
        </p:nvSpPr>
        <p:spPr>
          <a:xfrm>
            <a:off x="119531" y="3281082"/>
            <a:ext cx="6944662" cy="1834776"/>
          </a:xfrm>
          <a:prstGeom prst="rect">
            <a:avLst/>
          </a:pr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  <a:ln w="38100">
            <a:solidFill>
              <a:schemeClr val="bg1">
                <a:lumMod val="95000"/>
                <a:alpha val="4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为响应国家“人工智能</a:t>
            </a:r>
            <a:r>
              <a:rPr lang="en-US" altLang="zh-CN" sz="2000" b="1" dirty="0">
                <a:solidFill>
                  <a:schemeClr val="tx1"/>
                </a:solidFill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</a:rPr>
              <a:t>教育”发展方向，解决学生学习过程中的痛点，本项目推出智学伴</a:t>
            </a:r>
            <a:r>
              <a:rPr lang="en-US" altLang="zh-CN" sz="2000" b="1" dirty="0">
                <a:solidFill>
                  <a:schemeClr val="tx1"/>
                </a:solidFill>
              </a:rPr>
              <a:t>3.0 AI</a:t>
            </a:r>
            <a:r>
              <a:rPr lang="zh-CN" altLang="en-US" sz="2000" b="1" dirty="0">
                <a:solidFill>
                  <a:schemeClr val="tx1"/>
                </a:solidFill>
              </a:rPr>
              <a:t>个性化学习平台。平台通过多</a:t>
            </a:r>
            <a:r>
              <a:rPr lang="zh-CN" altLang="en-US" sz="2000" b="1" dirty="0">
                <a:solidFill>
                  <a:srgbClr val="FFC000"/>
                </a:solidFill>
              </a:rPr>
              <a:t>模型融合、知识图谱构建、学习路径规划、智能测评等技术，为学生提供系统化、可视化、个性化的学习支持，助力构建面向未来的智能学习新模式。 </a:t>
            </a:r>
          </a:p>
        </p:txBody>
      </p:sp>
      <p:sp>
        <p:nvSpPr>
          <p:cNvPr id="18" name="空心弧 17">
            <a:extLst>
              <a:ext uri="{FF2B5EF4-FFF2-40B4-BE49-F238E27FC236}">
                <a16:creationId xmlns:a16="http://schemas.microsoft.com/office/drawing/2014/main" id="{CABE79CE-29CA-8551-6042-39545A6A9F75}"/>
              </a:ext>
            </a:extLst>
          </p:cNvPr>
          <p:cNvSpPr/>
          <p:nvPr/>
        </p:nvSpPr>
        <p:spPr>
          <a:xfrm rot="5400000">
            <a:off x="6451600" y="2474264"/>
            <a:ext cx="1213224" cy="1715247"/>
          </a:xfrm>
          <a:prstGeom prst="blockArc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1" name="图形 20" descr="头上的大脑 纯色填充">
            <a:extLst>
              <a:ext uri="{FF2B5EF4-FFF2-40B4-BE49-F238E27FC236}">
                <a16:creationId xmlns:a16="http://schemas.microsoft.com/office/drawing/2014/main" id="{FD749DDA-46FE-A848-B646-533D33050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3813" y="615261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8C2386-F6BC-8B63-5A34-12A1A592F707}"/>
              </a:ext>
            </a:extLst>
          </p:cNvPr>
          <p:cNvSpPr txBox="1"/>
          <p:nvPr/>
        </p:nvSpPr>
        <p:spPr>
          <a:xfrm>
            <a:off x="8208678" y="2017251"/>
            <a:ext cx="36576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面向用户</a:t>
            </a:r>
            <a:r>
              <a:rPr lang="en-US" altLang="zh-CN" sz="2000" dirty="0">
                <a:solidFill>
                  <a:schemeClr val="bg1"/>
                </a:solidFill>
              </a:rPr>
              <a:t>: 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需要复习课程、掌握知识点、备考的大中小学学生需要个性化学习规划、内容解析的社会自主学习人士需要</a:t>
            </a:r>
            <a:r>
              <a:rPr lang="en-US" altLang="zh-CN" sz="2000" dirty="0">
                <a:solidFill>
                  <a:schemeClr val="bg1"/>
                </a:solidFill>
              </a:rPr>
              <a:t>AI</a:t>
            </a:r>
            <a:r>
              <a:rPr lang="zh-CN" altLang="en-US" sz="2000" dirty="0">
                <a:solidFill>
                  <a:schemeClr val="bg1"/>
                </a:solidFill>
              </a:rPr>
              <a:t>增强课堂教学、学生测评的教育培训机构</a:t>
            </a:r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507DA4D5-8FD7-4C2D-75DD-1B4FFB0749AA}"/>
              </a:ext>
            </a:extLst>
          </p:cNvPr>
          <p:cNvSpPr/>
          <p:nvPr/>
        </p:nvSpPr>
        <p:spPr>
          <a:xfrm>
            <a:off x="8053290" y="1804895"/>
            <a:ext cx="3759202" cy="2671482"/>
          </a:xfrm>
          <a:prstGeom prst="round2SameRect">
            <a:avLst/>
          </a:prstGeom>
          <a:noFill/>
          <a:ln w="63500"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儿童与气球 纯色填充">
            <a:extLst>
              <a:ext uri="{FF2B5EF4-FFF2-40B4-BE49-F238E27FC236}">
                <a16:creationId xmlns:a16="http://schemas.microsoft.com/office/drawing/2014/main" id="{AD1255C5-6781-85F8-012C-2C5824818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2824" y="8904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24143-E7AD-006B-1BCF-E22F8598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72EA768-FA38-18DD-694E-72AAD9B79ACA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01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需求分析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6C28D82B-C926-E92F-60BA-D810693D486B}"/>
              </a:ext>
            </a:extLst>
          </p:cNvPr>
          <p:cNvSpPr/>
          <p:nvPr/>
        </p:nvSpPr>
        <p:spPr>
          <a:xfrm>
            <a:off x="9744990" y="161362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主要功能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078B18-1A1C-00B6-5BCE-E513A6EDFFB5}"/>
              </a:ext>
            </a:extLst>
          </p:cNvPr>
          <p:cNvSpPr txBox="1"/>
          <p:nvPr/>
        </p:nvSpPr>
        <p:spPr>
          <a:xfrm>
            <a:off x="8193742" y="25415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开发背景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2F8CF72B-E679-B3A8-CA58-78ABF9B98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E8585F56-7C6A-09BD-48B5-CB0AB065C3F7}"/>
              </a:ext>
            </a:extLst>
          </p:cNvPr>
          <p:cNvSpPr/>
          <p:nvPr/>
        </p:nvSpPr>
        <p:spPr>
          <a:xfrm>
            <a:off x="475841" y="1283526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(1)</a:t>
            </a:r>
            <a:r>
              <a:rPr lang="zh-CN" altLang="en-US" dirty="0">
                <a:solidFill>
                  <a:srgbClr val="FFC000"/>
                </a:solidFill>
              </a:rPr>
              <a:t>多模型</a:t>
            </a:r>
            <a:r>
              <a:rPr lang="en-US" altLang="zh-CN" dirty="0">
                <a:solidFill>
                  <a:srgbClr val="FFC000"/>
                </a:solidFill>
              </a:rPr>
              <a:t>AI</a:t>
            </a:r>
            <a:r>
              <a:rPr lang="zh-CN" altLang="en-US" dirty="0">
                <a:solidFill>
                  <a:srgbClr val="FFC000"/>
                </a:solidFill>
              </a:rPr>
              <a:t>支持系统</a:t>
            </a:r>
            <a:r>
              <a:rPr lang="en-US" altLang="zh-CN" dirty="0"/>
              <a:t>:</a:t>
            </a:r>
            <a:r>
              <a:rPr lang="zh-CN" altLang="en-US" dirty="0"/>
              <a:t>支持国内</a:t>
            </a:r>
            <a:r>
              <a:rPr lang="en-US" altLang="zh-CN" dirty="0"/>
              <a:t>5</a:t>
            </a:r>
            <a:r>
              <a:rPr lang="zh-CN" altLang="en-US" dirty="0"/>
              <a:t>家主流大模型调用，可按需动态切换，确保服务高可用性；支持所有基于</a:t>
            </a:r>
            <a:r>
              <a:rPr lang="en-US" altLang="zh-CN" dirty="0" err="1"/>
              <a:t>OpenAISDK</a:t>
            </a:r>
            <a:r>
              <a:rPr lang="zh-CN" altLang="en-US" dirty="0"/>
              <a:t>的大模型，现已内置</a:t>
            </a:r>
            <a:r>
              <a:rPr lang="en-US" altLang="zh-CN" dirty="0"/>
              <a:t>DeepSeek</a:t>
            </a:r>
            <a:r>
              <a:rPr lang="zh-CN" altLang="en-US" dirty="0"/>
              <a:t>、文心一言、星火</a:t>
            </a:r>
            <a:r>
              <a:rPr lang="en-US" altLang="zh-CN" dirty="0"/>
              <a:t>.</a:t>
            </a:r>
            <a:r>
              <a:rPr lang="en-US" altLang="zh-CN" dirty="0" err="1"/>
              <a:t>ChatGLM,Moonshot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735330A4-C7C6-BF05-76B0-7E92049E6BC8}"/>
              </a:ext>
            </a:extLst>
          </p:cNvPr>
          <p:cNvSpPr/>
          <p:nvPr/>
        </p:nvSpPr>
        <p:spPr>
          <a:xfrm>
            <a:off x="475841" y="2534024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(2)</a:t>
            </a:r>
            <a:r>
              <a:rPr lang="en-US" altLang="zh-CN" dirty="0">
                <a:solidFill>
                  <a:srgbClr val="FFC000"/>
                </a:solidFill>
              </a:rPr>
              <a:t>Prompt(</a:t>
            </a:r>
            <a:r>
              <a:rPr lang="zh-CN" altLang="en-US" dirty="0">
                <a:solidFill>
                  <a:srgbClr val="FFC000"/>
                </a:solidFill>
              </a:rPr>
              <a:t>提示词</a:t>
            </a:r>
            <a:r>
              <a:rPr lang="en-US" altLang="zh-CN" dirty="0">
                <a:solidFill>
                  <a:srgbClr val="FFC000"/>
                </a:solidFill>
              </a:rPr>
              <a:t>)</a:t>
            </a:r>
            <a:r>
              <a:rPr lang="zh-CN" altLang="en-US" dirty="0">
                <a:solidFill>
                  <a:srgbClr val="FFC000"/>
                </a:solidFill>
              </a:rPr>
              <a:t>管理系统</a:t>
            </a:r>
            <a:r>
              <a:rPr lang="en-US" altLang="zh-CN" dirty="0"/>
              <a:t>:</a:t>
            </a:r>
            <a:r>
              <a:rPr lang="zh-CN" altLang="en-US" dirty="0"/>
              <a:t>可视化管理</a:t>
            </a:r>
            <a:r>
              <a:rPr lang="en-US" altLang="zh-CN" dirty="0"/>
              <a:t>AI</a:t>
            </a:r>
            <a:r>
              <a:rPr lang="zh-CN" altLang="en-US" dirty="0"/>
              <a:t>提示词模板，支持版本控制和</a:t>
            </a:r>
            <a:r>
              <a:rPr lang="en-US" altLang="zh-CN" dirty="0"/>
              <a:t>A/B</a:t>
            </a:r>
            <a:r>
              <a:rPr lang="zh-CN" altLang="en-US" dirty="0"/>
              <a:t>测试；</a:t>
            </a:r>
            <a:r>
              <a:rPr lang="en-US" altLang="zh-CN" dirty="0"/>
              <a:t>5 </a:t>
            </a:r>
            <a:r>
              <a:rPr lang="zh-CN" altLang="en-US" dirty="0"/>
              <a:t>分钟</a:t>
            </a:r>
            <a:r>
              <a:rPr lang="en-US" altLang="zh-CN" dirty="0"/>
              <a:t>TTL</a:t>
            </a:r>
            <a:r>
              <a:rPr lang="zh-CN" altLang="en-US" dirty="0"/>
              <a:t>缓存，提升性能；系统自动注入</a:t>
            </a:r>
            <a:r>
              <a:rPr lang="en-US" altLang="zh-CN" dirty="0"/>
              <a:t>Prompt</a:t>
            </a:r>
            <a:r>
              <a:rPr lang="zh-CN" altLang="en-US" dirty="0"/>
              <a:t>提高</a:t>
            </a:r>
            <a:r>
              <a:rPr lang="en-US" altLang="zh-CN" dirty="0"/>
              <a:t>AI</a:t>
            </a:r>
            <a:r>
              <a:rPr lang="zh-CN" altLang="en-US" dirty="0"/>
              <a:t>调用可用性；多场景支持</a:t>
            </a:r>
            <a:r>
              <a:rPr lang="en-US" altLang="zh-CN" dirty="0"/>
              <a:t>:</a:t>
            </a:r>
            <a:r>
              <a:rPr lang="zh-CN" altLang="en-US" dirty="0"/>
              <a:t>支持不同场景的</a:t>
            </a:r>
            <a:r>
              <a:rPr lang="en-US" altLang="zh-CN" dirty="0"/>
              <a:t>Prompt</a:t>
            </a:r>
            <a:r>
              <a:rPr lang="zh-CN" altLang="en-US" dirty="0"/>
              <a:t>模板</a:t>
            </a:r>
            <a:r>
              <a:rPr lang="en-US" altLang="zh-CN" dirty="0"/>
              <a:t>(</a:t>
            </a:r>
            <a:r>
              <a:rPr lang="zh-CN" altLang="en-US" dirty="0"/>
              <a:t>系统提示、出题组卷、批改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CE0AE116-A640-CA05-762E-88CF873C4B54}"/>
              </a:ext>
            </a:extLst>
          </p:cNvPr>
          <p:cNvSpPr/>
          <p:nvPr/>
        </p:nvSpPr>
        <p:spPr>
          <a:xfrm>
            <a:off x="475841" y="3784522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(3)</a:t>
            </a:r>
            <a:r>
              <a:rPr lang="zh-CN" altLang="en-US" dirty="0">
                <a:solidFill>
                  <a:srgbClr val="FFC000"/>
                </a:solidFill>
              </a:rPr>
              <a:t>文件上传与学习计划生成</a:t>
            </a:r>
            <a:r>
              <a:rPr lang="en-US" altLang="zh-CN" dirty="0"/>
              <a:t>:</a:t>
            </a:r>
            <a:r>
              <a:rPr lang="zh-CN" altLang="en-US" dirty="0"/>
              <a:t>用户上传学习资料、笔记</a:t>
            </a:r>
            <a:r>
              <a:rPr lang="en-US" altLang="zh-CN" dirty="0"/>
              <a:t>(PDF</a:t>
            </a:r>
            <a:r>
              <a:rPr lang="zh-CN" altLang="en-US" dirty="0"/>
              <a:t>、</a:t>
            </a:r>
            <a:r>
              <a:rPr lang="en-US" altLang="zh-CN" dirty="0"/>
              <a:t>Word</a:t>
            </a:r>
            <a:r>
              <a:rPr lang="zh-CN" altLang="en-US" dirty="0"/>
              <a:t>、</a:t>
            </a:r>
            <a:r>
              <a:rPr lang="en-US" altLang="zh-CN" dirty="0"/>
              <a:t>PPT</a:t>
            </a:r>
            <a:r>
              <a:rPr lang="zh-CN" altLang="en-US" dirty="0"/>
              <a:t>、</a:t>
            </a:r>
            <a:r>
              <a:rPr lang="en-US" altLang="zh-CN" dirty="0"/>
              <a:t>TXT</a:t>
            </a:r>
            <a:r>
              <a:rPr lang="zh-CN" altLang="en-US" dirty="0"/>
              <a:t>、</a:t>
            </a:r>
            <a:r>
              <a:rPr lang="en-US" altLang="zh-CN" dirty="0"/>
              <a:t>MD) </a:t>
            </a:r>
            <a:r>
              <a:rPr lang="zh-CN" altLang="en-US" dirty="0"/>
              <a:t>文件，</a:t>
            </a:r>
            <a:r>
              <a:rPr lang="en-US" altLang="zh-CN" dirty="0"/>
              <a:t>AI</a:t>
            </a:r>
            <a:r>
              <a:rPr lang="zh-CN" altLang="en-US" dirty="0"/>
              <a:t>自动解析内容并生成个性化学习计划</a:t>
            </a: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A6AC423D-79CD-6D8B-2FEF-88F097032E97}"/>
              </a:ext>
            </a:extLst>
          </p:cNvPr>
          <p:cNvSpPr/>
          <p:nvPr/>
        </p:nvSpPr>
        <p:spPr>
          <a:xfrm>
            <a:off x="475841" y="5091955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(4)</a:t>
            </a:r>
            <a:r>
              <a:rPr lang="en-US" altLang="zh-CN" dirty="0">
                <a:solidFill>
                  <a:srgbClr val="FFC000"/>
                </a:solidFill>
              </a:rPr>
              <a:t>AI</a:t>
            </a:r>
            <a:r>
              <a:rPr lang="zh-CN" altLang="en-US" dirty="0">
                <a:solidFill>
                  <a:srgbClr val="FFC000"/>
                </a:solidFill>
              </a:rPr>
              <a:t>自动评测系统</a:t>
            </a:r>
            <a:r>
              <a:rPr lang="en-US" altLang="zh-CN" dirty="0"/>
              <a:t>:AI</a:t>
            </a:r>
            <a:r>
              <a:rPr lang="zh-CN" altLang="en-US" dirty="0"/>
              <a:t>根据学习主题或者设置的个性化参数</a:t>
            </a:r>
            <a:r>
              <a:rPr lang="en-US" altLang="zh-CN" dirty="0"/>
              <a:t>(</a:t>
            </a:r>
            <a:r>
              <a:rPr lang="zh-CN" altLang="en-US" dirty="0"/>
              <a:t>学段、考试科目、考试时间等</a:t>
            </a:r>
            <a:r>
              <a:rPr lang="en-US" altLang="zh-CN" dirty="0"/>
              <a:t>)</a:t>
            </a:r>
            <a:r>
              <a:rPr lang="zh-CN" altLang="en-US" dirty="0"/>
              <a:t>自动生成测验题目甚至实现智能组卷，支持在线答题、自动批改和错题讲</a:t>
            </a:r>
          </a:p>
        </p:txBody>
      </p:sp>
      <p:pic>
        <p:nvPicPr>
          <p:cNvPr id="10" name="图形 9" descr="业务增长 纯色填充">
            <a:extLst>
              <a:ext uri="{FF2B5EF4-FFF2-40B4-BE49-F238E27FC236}">
                <a16:creationId xmlns:a16="http://schemas.microsoft.com/office/drawing/2014/main" id="{FADEED1C-8DBB-31D3-CB89-245ECBB99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8473" y="2076824"/>
            <a:ext cx="914400" cy="914400"/>
          </a:xfrm>
          <a:prstGeom prst="rect">
            <a:avLst/>
          </a:prstGeom>
        </p:spPr>
      </p:pic>
      <p:pic>
        <p:nvPicPr>
          <p:cNvPr id="21" name="图形 20" descr="上一步 纯色填充">
            <a:extLst>
              <a:ext uri="{FF2B5EF4-FFF2-40B4-BE49-F238E27FC236}">
                <a16:creationId xmlns:a16="http://schemas.microsoft.com/office/drawing/2014/main" id="{F32369DF-6F26-B36E-836D-3DACF3124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344425">
            <a:off x="9993121" y="5283235"/>
            <a:ext cx="1847648" cy="18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1920FB-85AE-2D5A-4DBF-2BBEC47E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450D0CA-818B-86DA-A14F-665786827C12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02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概要设计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2C7269C4-E912-2E5A-05C1-4107CB6074B4}"/>
              </a:ext>
            </a:extLst>
          </p:cNvPr>
          <p:cNvSpPr/>
          <p:nvPr/>
        </p:nvSpPr>
        <p:spPr>
          <a:xfrm>
            <a:off x="6678708" y="140287"/>
            <a:ext cx="228002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该系统的层次图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6526CE-93B6-7D77-F9E9-3143722A2625}"/>
              </a:ext>
            </a:extLst>
          </p:cNvPr>
          <p:cNvSpPr txBox="1"/>
          <p:nvPr/>
        </p:nvSpPr>
        <p:spPr>
          <a:xfrm>
            <a:off x="9433861" y="21515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模块之间的调用关系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52FACAE4-4A61-5024-C185-5D7FFFAF8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4E130B8C-EAE5-5B5E-154A-D0AF76812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3" y="2086215"/>
            <a:ext cx="5188084" cy="3729319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23EA9B0-E86F-B684-846A-675A79C44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223557"/>
              </p:ext>
            </p:extLst>
          </p:nvPr>
        </p:nvGraphicFramePr>
        <p:xfrm>
          <a:off x="5221508" y="1978211"/>
          <a:ext cx="6937070" cy="3837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700">
                  <a:extLst>
                    <a:ext uri="{9D8B030D-6E8A-4147-A177-3AD203B41FA5}">
                      <a16:colId xmlns:a16="http://schemas.microsoft.com/office/drawing/2014/main" val="2520872906"/>
                    </a:ext>
                  </a:extLst>
                </a:gridCol>
                <a:gridCol w="1947051">
                  <a:extLst>
                    <a:ext uri="{9D8B030D-6E8A-4147-A177-3AD203B41FA5}">
                      <a16:colId xmlns:a16="http://schemas.microsoft.com/office/drawing/2014/main" val="2347126522"/>
                    </a:ext>
                  </a:extLst>
                </a:gridCol>
                <a:gridCol w="3080319">
                  <a:extLst>
                    <a:ext uri="{9D8B030D-6E8A-4147-A177-3AD203B41FA5}">
                      <a16:colId xmlns:a16="http://schemas.microsoft.com/office/drawing/2014/main" val="249591761"/>
                    </a:ext>
                  </a:extLst>
                </a:gridCol>
              </a:tblGrid>
              <a:tr h="959331">
                <a:tc>
                  <a:txBody>
                    <a:bodyPr/>
                    <a:lstStyle/>
                    <a:p>
                      <a:r>
                        <a:rPr lang="zh-CN" altLang="en-US" dirty="0"/>
                        <a:t>层次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核心技术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247672"/>
                  </a:ext>
                </a:extLst>
              </a:tr>
              <a:tr h="959331"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前端表现层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React</a:t>
                      </a:r>
                      <a:r>
                        <a:rPr lang="zh-CN" altLang="en-US" dirty="0"/>
                        <a:t>＋</a:t>
                      </a:r>
                      <a:r>
                        <a:rPr lang="en-US" altLang="zh-CN" dirty="0"/>
                        <a:t>Vitem</a:t>
                      </a:r>
                      <a:r>
                        <a:rPr lang="zh-CN" altLang="en-US" dirty="0"/>
                        <a:t>、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Tailwind  </a:t>
                      </a:r>
                      <a:r>
                        <a:rPr lang="en-US" altLang="zh-CN" dirty="0" err="1"/>
                        <a:t>Css</a:t>
                      </a:r>
                      <a:r>
                        <a:rPr lang="zh-CN" altLang="en-US" dirty="0"/>
                        <a:t>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页面组件拆分、样式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状态管理、可视化展示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78774"/>
                  </a:ext>
                </a:extLst>
              </a:tr>
              <a:tr h="959331">
                <a:tc>
                  <a:txBody>
                    <a:bodyPr/>
                    <a:lstStyle/>
                    <a:p>
                      <a:r>
                        <a:rPr lang="en-US" altLang="zh-CN" dirty="0"/>
                        <a:t>API</a:t>
                      </a:r>
                      <a:r>
                        <a:rPr lang="zh-CN" altLang="en-US" dirty="0"/>
                        <a:t>网关层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FastAPI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请求承接、验证、路由分接（分注册</a:t>
                      </a:r>
                      <a:r>
                        <a:rPr lang="en-US" altLang="zh-CN" dirty="0"/>
                        <a:t>/AI/</a:t>
                      </a:r>
                      <a:r>
                        <a:rPr lang="zh-CN" altLang="en-US" dirty="0"/>
                        <a:t>文件等）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928540"/>
                  </a:ext>
                </a:extLst>
              </a:tr>
              <a:tr h="959331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业务逻辑层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AIService</a:t>
                      </a:r>
                      <a:r>
                        <a:rPr lang="en-US" altLang="zh-CN" dirty="0"/>
                        <a:t>/ </a:t>
                      </a:r>
                    </a:p>
                    <a:p>
                      <a:r>
                        <a:rPr lang="en-US" altLang="zh-CN" dirty="0" err="1"/>
                        <a:t>PromptService</a:t>
                      </a:r>
                      <a:r>
                        <a:rPr lang="zh-CN" altLang="en-US" dirty="0"/>
                        <a:t>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大模型调用、</a:t>
                      </a:r>
                      <a:r>
                        <a:rPr lang="en-US" altLang="zh-CN" dirty="0"/>
                        <a:t>Prompt</a:t>
                      </a:r>
                      <a:r>
                        <a:rPr lang="zh-CN" altLang="en-US" dirty="0"/>
                        <a:t>管理、知识图谱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后台治理等业务能力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98792"/>
                  </a:ext>
                </a:extLst>
              </a:tr>
            </a:tbl>
          </a:graphicData>
        </a:graphic>
      </p:graphicFrame>
      <p:pic>
        <p:nvPicPr>
          <p:cNvPr id="20" name="图形 19" descr="书架上的书籍 纯色填充">
            <a:extLst>
              <a:ext uri="{FF2B5EF4-FFF2-40B4-BE49-F238E27FC236}">
                <a16:creationId xmlns:a16="http://schemas.microsoft.com/office/drawing/2014/main" id="{724B2736-6583-B7C1-FAC2-DE3A43EDA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670" y="1220757"/>
            <a:ext cx="914400" cy="1009357"/>
          </a:xfrm>
          <a:prstGeom prst="rect">
            <a:avLst/>
          </a:prstGeom>
        </p:spPr>
      </p:pic>
      <p:pic>
        <p:nvPicPr>
          <p:cNvPr id="23" name="图形 22" descr="孩子 纯色填充">
            <a:extLst>
              <a:ext uri="{FF2B5EF4-FFF2-40B4-BE49-F238E27FC236}">
                <a16:creationId xmlns:a16="http://schemas.microsoft.com/office/drawing/2014/main" id="{1E816AF3-EED5-5C5C-6BA7-06DB5A52D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4175" y="13157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0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B53B0-35E3-EDE1-20D9-A85A968DB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2E16F3D-4A7C-98A1-E963-8D4E2DB45736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02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概要设计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1BB7EB4F-4366-363A-01DC-7FE3BAF84F89}"/>
              </a:ext>
            </a:extLst>
          </p:cNvPr>
          <p:cNvSpPr/>
          <p:nvPr/>
        </p:nvSpPr>
        <p:spPr>
          <a:xfrm>
            <a:off x="9397819" y="164421"/>
            <a:ext cx="2680629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模块之间的调用关系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54F90FF9-0367-0F40-DFEE-969898B4C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B512FE-90A9-BF83-DEC1-859FB244B6FF}"/>
              </a:ext>
            </a:extLst>
          </p:cNvPr>
          <p:cNvSpPr txBox="1"/>
          <p:nvPr/>
        </p:nvSpPr>
        <p:spPr>
          <a:xfrm>
            <a:off x="7131308" y="254674"/>
            <a:ext cx="2870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alpha val="50000"/>
                  </a:schemeClr>
                </a:solidFill>
              </a:rPr>
              <a:t>该系统的层次图</a:t>
            </a:r>
          </a:p>
        </p:txBody>
      </p:sp>
      <p:pic>
        <p:nvPicPr>
          <p:cNvPr id="6" name="图片 5" descr="图示, 工程绘图&#10;&#10;AI 生成的内容可能不正确。">
            <a:extLst>
              <a:ext uri="{FF2B5EF4-FFF2-40B4-BE49-F238E27FC236}">
                <a16:creationId xmlns:a16="http://schemas.microsoft.com/office/drawing/2014/main" id="{4989DE7E-4899-D947-75C1-FC751B0C4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34" y="914401"/>
            <a:ext cx="6201831" cy="492545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797F1FFB-4240-02CF-3603-8CCFD888378E}"/>
              </a:ext>
            </a:extLst>
          </p:cNvPr>
          <p:cNvSpPr/>
          <p:nvPr/>
        </p:nvSpPr>
        <p:spPr>
          <a:xfrm>
            <a:off x="23850" y="968675"/>
            <a:ext cx="5901396" cy="984736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C000"/>
                </a:solidFill>
              </a:rPr>
              <a:t>1.</a:t>
            </a:r>
            <a:r>
              <a:rPr lang="zh-CN" altLang="en-US" dirty="0">
                <a:solidFill>
                  <a:srgbClr val="FFC000"/>
                </a:solidFill>
              </a:rPr>
              <a:t>前端：</a:t>
            </a:r>
            <a:r>
              <a:rPr lang="zh-CN" altLang="en-US" dirty="0"/>
              <a:t>通过 </a:t>
            </a:r>
            <a:r>
              <a:rPr lang="en-US" altLang="zh-CN" dirty="0"/>
              <a:t>api_client.js </a:t>
            </a:r>
            <a:r>
              <a:rPr lang="zh-CN" altLang="en-US" dirty="0"/>
              <a:t>发起请求，统一处理</a:t>
            </a:r>
            <a:r>
              <a:rPr lang="en-US" altLang="zh-CN" dirty="0"/>
              <a:t>JWT</a:t>
            </a:r>
            <a:r>
              <a:rPr lang="zh-CN" altLang="en-US" dirty="0"/>
              <a:t>和权限；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4F38FB4-0204-BD15-076B-47C88ACA4583}"/>
              </a:ext>
            </a:extLst>
          </p:cNvPr>
          <p:cNvSpPr/>
          <p:nvPr/>
        </p:nvSpPr>
        <p:spPr>
          <a:xfrm>
            <a:off x="-1540" y="2089053"/>
            <a:ext cx="5901397" cy="1118383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C000"/>
                </a:solidFill>
              </a:rPr>
              <a:t>2.API</a:t>
            </a:r>
            <a:r>
              <a:rPr lang="zh-CN" altLang="en-US" dirty="0">
                <a:solidFill>
                  <a:srgbClr val="FFC000"/>
                </a:solidFill>
              </a:rPr>
              <a:t>网关：</a:t>
            </a:r>
            <a:r>
              <a:rPr lang="zh-CN" altLang="en-US" dirty="0"/>
              <a:t>用</a:t>
            </a:r>
            <a:r>
              <a:rPr lang="en-US" altLang="zh-CN" dirty="0" err="1"/>
              <a:t>FastAPI</a:t>
            </a:r>
            <a:r>
              <a:rPr lang="zh-CN" altLang="en-US" dirty="0"/>
              <a:t>路由（如</a:t>
            </a:r>
            <a:r>
              <a:rPr lang="en-US" altLang="zh-CN" dirty="0"/>
              <a:t>auth</a:t>
            </a:r>
            <a:r>
              <a:rPr lang="zh-CN" altLang="en-US" dirty="0"/>
              <a:t>、</a:t>
            </a:r>
            <a:r>
              <a:rPr lang="en-US" altLang="zh-CN" dirty="0"/>
              <a:t>ai</a:t>
            </a:r>
            <a:r>
              <a:rPr lang="zh-CN" altLang="en-US" dirty="0"/>
              <a:t>、</a:t>
            </a:r>
            <a:r>
              <a:rPr lang="en-US" altLang="zh-CN" dirty="0"/>
              <a:t>quiz</a:t>
            </a:r>
            <a:r>
              <a:rPr lang="zh-CN" altLang="en-US" dirty="0"/>
              <a:t>等）分发请求；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5E9C5D4-EAFF-F9ED-9DE8-C630E516D1F6}"/>
              </a:ext>
            </a:extLst>
          </p:cNvPr>
          <p:cNvSpPr/>
          <p:nvPr/>
        </p:nvSpPr>
        <p:spPr>
          <a:xfrm>
            <a:off x="0" y="3343078"/>
            <a:ext cx="5899857" cy="1041006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C000"/>
                </a:solidFill>
              </a:rPr>
              <a:t> </a:t>
            </a:r>
            <a:r>
              <a:rPr lang="en-US" altLang="zh-CN" dirty="0">
                <a:solidFill>
                  <a:srgbClr val="FFC000"/>
                </a:solidFill>
              </a:rPr>
              <a:t>3.</a:t>
            </a:r>
            <a:r>
              <a:rPr lang="zh-CN" altLang="en-US" dirty="0">
                <a:solidFill>
                  <a:srgbClr val="FFC000"/>
                </a:solidFill>
              </a:rPr>
              <a:t>业务服务层：</a:t>
            </a:r>
            <a:r>
              <a:rPr lang="zh-CN" altLang="en-US" dirty="0"/>
              <a:t>各</a:t>
            </a:r>
            <a:r>
              <a:rPr lang="en-US" altLang="zh-CN" dirty="0"/>
              <a:t>Service</a:t>
            </a:r>
            <a:r>
              <a:rPr lang="zh-CN" altLang="en-US" dirty="0"/>
              <a:t>（如</a:t>
            </a:r>
            <a:r>
              <a:rPr lang="en-US" altLang="zh-CN" dirty="0"/>
              <a:t>AI/Quiz/Prompt</a:t>
            </a:r>
            <a:r>
              <a:rPr lang="zh-CN" altLang="en-US" dirty="0"/>
              <a:t>）封装业务逻辑，</a:t>
            </a:r>
            <a:r>
              <a:rPr lang="en-US" altLang="zh-CN" dirty="0" err="1"/>
              <a:t>AIService</a:t>
            </a:r>
            <a:r>
              <a:rPr lang="zh-CN" altLang="en-US" dirty="0"/>
              <a:t>统一管理大模型调用；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FA89822-FEB5-857C-228A-645D06211615}"/>
              </a:ext>
            </a:extLst>
          </p:cNvPr>
          <p:cNvSpPr/>
          <p:nvPr/>
        </p:nvSpPr>
        <p:spPr>
          <a:xfrm>
            <a:off x="39535" y="4519726"/>
            <a:ext cx="5899857" cy="1259058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C000"/>
                </a:solidFill>
              </a:rPr>
              <a:t>4.</a:t>
            </a:r>
            <a:r>
              <a:rPr lang="zh-CN" altLang="en-US" dirty="0">
                <a:solidFill>
                  <a:srgbClr val="FFC000"/>
                </a:solidFill>
              </a:rPr>
              <a:t>数据层：</a:t>
            </a:r>
            <a:r>
              <a:rPr lang="en-US" altLang="zh-CN" dirty="0"/>
              <a:t>Repository</a:t>
            </a:r>
            <a:r>
              <a:rPr lang="zh-CN" altLang="en-US" dirty="0"/>
              <a:t>对应数据库表（如</a:t>
            </a:r>
            <a:r>
              <a:rPr lang="en-US" altLang="zh-CN" dirty="0"/>
              <a:t>users</a:t>
            </a:r>
            <a:r>
              <a:rPr lang="zh-CN" altLang="en-US" dirty="0"/>
              <a:t>、</a:t>
            </a:r>
            <a:r>
              <a:rPr lang="en-US" altLang="zh-CN" dirty="0"/>
              <a:t>prompts</a:t>
            </a:r>
            <a:r>
              <a:rPr lang="zh-CN" altLang="en-US" dirty="0"/>
              <a:t>），实现数据读写。</a:t>
            </a:r>
          </a:p>
        </p:txBody>
      </p:sp>
    </p:spTree>
    <p:extLst>
      <p:ext uri="{BB962C8B-B14F-4D97-AF65-F5344CB8AC3E}">
        <p14:creationId xmlns:p14="http://schemas.microsoft.com/office/powerpoint/2010/main" val="428133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DE2E27-FF13-F68A-58B3-EDD0874B8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6D31011-D916-2C95-365F-34AB175B6F60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03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详细设计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3FE2766C-390A-BE31-B989-B7B930BACC99}"/>
              </a:ext>
            </a:extLst>
          </p:cNvPr>
          <p:cNvSpPr/>
          <p:nvPr/>
        </p:nvSpPr>
        <p:spPr>
          <a:xfrm>
            <a:off x="7984563" y="140287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界面设计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2DCA40-A23C-3509-B9F0-55FE84F88A7A}"/>
              </a:ext>
            </a:extLst>
          </p:cNvPr>
          <p:cNvSpPr txBox="1"/>
          <p:nvPr/>
        </p:nvSpPr>
        <p:spPr>
          <a:xfrm>
            <a:off x="9723718" y="21515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数据库设计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66B220FF-A2F9-32E0-A283-E283489E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0211CA6-05CC-86A9-8EB2-902429EAC58C}"/>
              </a:ext>
            </a:extLst>
          </p:cNvPr>
          <p:cNvSpPr/>
          <p:nvPr/>
        </p:nvSpPr>
        <p:spPr>
          <a:xfrm>
            <a:off x="285558" y="3429000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1.PC</a:t>
            </a:r>
            <a:r>
              <a:rPr lang="zh-CN" altLang="en-US" dirty="0"/>
              <a:t>端首页界面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B253371-71E2-54EC-85DD-E20F3E17D0A1}"/>
              </a:ext>
            </a:extLst>
          </p:cNvPr>
          <p:cNvSpPr/>
          <p:nvPr/>
        </p:nvSpPr>
        <p:spPr>
          <a:xfrm>
            <a:off x="3965478" y="3384235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2.</a:t>
            </a:r>
            <a:r>
              <a:rPr lang="zh-CN" altLang="en-US" dirty="0"/>
              <a:t>助手界面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2FE8C61-7BC7-E40E-D952-C45CDCD41B93}"/>
              </a:ext>
            </a:extLst>
          </p:cNvPr>
          <p:cNvSpPr/>
          <p:nvPr/>
        </p:nvSpPr>
        <p:spPr>
          <a:xfrm>
            <a:off x="7856070" y="6208754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6.</a:t>
            </a:r>
            <a:r>
              <a:rPr lang="zh-CN" altLang="en-US" dirty="0"/>
              <a:t>管理后台界面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41BD66F-C867-776F-D13A-75B0849E111B}"/>
              </a:ext>
            </a:extLst>
          </p:cNvPr>
          <p:cNvSpPr/>
          <p:nvPr/>
        </p:nvSpPr>
        <p:spPr>
          <a:xfrm>
            <a:off x="285558" y="6208754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4.AI</a:t>
            </a:r>
            <a:r>
              <a:rPr lang="zh-CN" altLang="en-US" dirty="0"/>
              <a:t>测评界面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2870C6B-AD3C-70FA-86B6-8EEE37D124E6}"/>
              </a:ext>
            </a:extLst>
          </p:cNvPr>
          <p:cNvSpPr/>
          <p:nvPr/>
        </p:nvSpPr>
        <p:spPr>
          <a:xfrm>
            <a:off x="3965478" y="6236881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5.</a:t>
            </a:r>
            <a:r>
              <a:rPr lang="zh-CN" altLang="en-US" dirty="0"/>
              <a:t>知识图谱界面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0245845-74AA-CEC2-7FF7-FC713764472D}"/>
              </a:ext>
            </a:extLst>
          </p:cNvPr>
          <p:cNvSpPr/>
          <p:nvPr/>
        </p:nvSpPr>
        <p:spPr>
          <a:xfrm>
            <a:off x="7856071" y="3384236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3.</a:t>
            </a:r>
            <a:r>
              <a:rPr lang="zh-CN" altLang="en-US" dirty="0"/>
              <a:t>学习计划界面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69442AF-8FF4-63F6-E1DB-C28E31C9F54F}"/>
              </a:ext>
            </a:extLst>
          </p:cNvPr>
          <p:cNvSpPr/>
          <p:nvPr/>
        </p:nvSpPr>
        <p:spPr>
          <a:xfrm>
            <a:off x="142376" y="1190338"/>
            <a:ext cx="2996910" cy="206581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4348D68-1C8C-C9E3-E51C-D6DF2B17EAC9}"/>
              </a:ext>
            </a:extLst>
          </p:cNvPr>
          <p:cNvSpPr/>
          <p:nvPr/>
        </p:nvSpPr>
        <p:spPr>
          <a:xfrm>
            <a:off x="3768165" y="1189474"/>
            <a:ext cx="3083988" cy="2065815"/>
          </a:xfrm>
          <a:prstGeom prst="roundRect">
            <a:avLst/>
          </a:prstGeom>
          <a:blipFill>
            <a:blip r:embed="rId5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12685D0-4D92-55D6-A025-EFCD9A2D4A94}"/>
              </a:ext>
            </a:extLst>
          </p:cNvPr>
          <p:cNvSpPr/>
          <p:nvPr/>
        </p:nvSpPr>
        <p:spPr>
          <a:xfrm>
            <a:off x="7669736" y="1189474"/>
            <a:ext cx="3083989" cy="2065814"/>
          </a:xfrm>
          <a:prstGeom prst="roundRect">
            <a:avLst/>
          </a:prstGeom>
          <a:blipFill>
            <a:blip r:embed="rId6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8667F3F-8582-8B72-89D0-7C3F398B31A1}"/>
              </a:ext>
            </a:extLst>
          </p:cNvPr>
          <p:cNvSpPr/>
          <p:nvPr/>
        </p:nvSpPr>
        <p:spPr>
          <a:xfrm rot="10800000">
            <a:off x="7669735" y="4079091"/>
            <a:ext cx="3083990" cy="1939705"/>
          </a:xfrm>
          <a:prstGeom prst="roundRect">
            <a:avLst/>
          </a:prstGeom>
          <a:blipFill dpi="0" rotWithShape="0">
            <a:blip r:embed="rId7"/>
            <a:srcRect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F9E33B6-B78F-2A3F-DDBF-A5A6913A5C29}"/>
              </a:ext>
            </a:extLst>
          </p:cNvPr>
          <p:cNvSpPr/>
          <p:nvPr/>
        </p:nvSpPr>
        <p:spPr>
          <a:xfrm>
            <a:off x="3777690" y="4083433"/>
            <a:ext cx="3083988" cy="1939703"/>
          </a:xfrm>
          <a:prstGeom prst="roundRect">
            <a:avLst/>
          </a:prstGeom>
          <a:blipFill>
            <a:blip r:embed="rId8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A5723FC-1832-56AE-236E-E579D1EA625D}"/>
              </a:ext>
            </a:extLst>
          </p:cNvPr>
          <p:cNvSpPr/>
          <p:nvPr/>
        </p:nvSpPr>
        <p:spPr>
          <a:xfrm>
            <a:off x="108240" y="4083434"/>
            <a:ext cx="3065183" cy="1935365"/>
          </a:xfrm>
          <a:prstGeom prst="roundRect">
            <a:avLst/>
          </a:prstGeom>
          <a:blipFill>
            <a:blip r:embed="rId9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1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5C3AA-6E66-23F6-C5C7-68896530F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597AE5C-218F-6394-6764-0E3CBA902A16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03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详细设计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E3B5421C-9B5B-A95B-8ABB-DF9429202D52}"/>
              </a:ext>
            </a:extLst>
          </p:cNvPr>
          <p:cNvSpPr/>
          <p:nvPr/>
        </p:nvSpPr>
        <p:spPr>
          <a:xfrm>
            <a:off x="9093019" y="182281"/>
            <a:ext cx="2680629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数据库设计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6FF1C28B-354A-78C9-AE06-EA66D0BC6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2F451D-5169-371D-F8AE-D6E2ECA1DF1C}"/>
              </a:ext>
            </a:extLst>
          </p:cNvPr>
          <p:cNvSpPr txBox="1"/>
          <p:nvPr/>
        </p:nvSpPr>
        <p:spPr>
          <a:xfrm>
            <a:off x="7562512" y="308392"/>
            <a:ext cx="2870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alpha val="50000"/>
                  </a:schemeClr>
                </a:solidFill>
              </a:rPr>
              <a:t>界面设计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1DEED3F-B46E-BF06-F0D2-3DE58F03E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093"/>
              </p:ext>
            </p:extLst>
          </p:nvPr>
        </p:nvGraphicFramePr>
        <p:xfrm>
          <a:off x="1" y="754223"/>
          <a:ext cx="12192000" cy="604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386">
                  <a:extLst>
                    <a:ext uri="{9D8B030D-6E8A-4147-A177-3AD203B41FA5}">
                      <a16:colId xmlns:a16="http://schemas.microsoft.com/office/drawing/2014/main" val="2825699808"/>
                    </a:ext>
                  </a:extLst>
                </a:gridCol>
                <a:gridCol w="1391033">
                  <a:extLst>
                    <a:ext uri="{9D8B030D-6E8A-4147-A177-3AD203B41FA5}">
                      <a16:colId xmlns:a16="http://schemas.microsoft.com/office/drawing/2014/main" val="2025225202"/>
                    </a:ext>
                  </a:extLst>
                </a:gridCol>
                <a:gridCol w="1818609">
                  <a:extLst>
                    <a:ext uri="{9D8B030D-6E8A-4147-A177-3AD203B41FA5}">
                      <a16:colId xmlns:a16="http://schemas.microsoft.com/office/drawing/2014/main" val="3978055947"/>
                    </a:ext>
                  </a:extLst>
                </a:gridCol>
                <a:gridCol w="4020457">
                  <a:extLst>
                    <a:ext uri="{9D8B030D-6E8A-4147-A177-3AD203B41FA5}">
                      <a16:colId xmlns:a16="http://schemas.microsoft.com/office/drawing/2014/main" val="3459644000"/>
                    </a:ext>
                  </a:extLst>
                </a:gridCol>
                <a:gridCol w="4586515">
                  <a:extLst>
                    <a:ext uri="{9D8B030D-6E8A-4147-A177-3AD203B41FA5}">
                      <a16:colId xmlns:a16="http://schemas.microsoft.com/office/drawing/2014/main" val="2098008358"/>
                    </a:ext>
                  </a:extLst>
                </a:gridCol>
              </a:tblGrid>
              <a:tr h="346994">
                <a:tc rowSpan="10">
                  <a:txBody>
                    <a:bodyPr/>
                    <a:lstStyle/>
                    <a:p>
                      <a:r>
                        <a:rPr lang="zh-CN" altLang="en-US" dirty="0"/>
                        <a:t>数据表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属性名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约束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索引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875178"/>
                  </a:ext>
                </a:extLst>
              </a:tr>
              <a:tr h="4289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主键（唯一标识）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索引（加速查询）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知识点的唯一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，用于数据表内的唯一区分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62458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非空（必须填写）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索引（支持用户维度筛选）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关联的用户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，确保不同用户的知识点数据相互隔离，不会混淆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363274"/>
                  </a:ext>
                </a:extLst>
              </a:tr>
              <a:tr h="76876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session_id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外键（</a:t>
                      </a:r>
                      <a:r>
                        <a:rPr lang="en-US" altLang="zh-CN" dirty="0" err="1"/>
                        <a:t>learning_map_sessions</a:t>
                      </a:r>
                      <a:r>
                        <a:rPr lang="en-US" altLang="zh-CN" dirty="0"/>
                        <a:t> </a:t>
                      </a:r>
                      <a:r>
                        <a:rPr lang="zh-CN" altLang="en-US" dirty="0"/>
                        <a:t>表的 </a:t>
                      </a:r>
                      <a:r>
                        <a:rPr lang="en-US" altLang="zh-CN" dirty="0"/>
                        <a:t>id </a:t>
                      </a:r>
                      <a:r>
                        <a:rPr lang="zh-CN" altLang="en-US" dirty="0"/>
                        <a:t>字段）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非空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索引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关联知识图谱的生成会话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，标记该知识点是在哪次图谱生成过程中创建的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53502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file_id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外键（关联到 </a:t>
                      </a:r>
                      <a:r>
                        <a:rPr lang="en-US" altLang="zh-CN" dirty="0" err="1"/>
                        <a:t>learning_map_files</a:t>
                      </a:r>
                      <a:r>
                        <a:rPr lang="en-US" altLang="zh-CN" dirty="0"/>
                        <a:t> </a:t>
                      </a:r>
                      <a:r>
                        <a:rPr lang="zh-CN" altLang="en-US" dirty="0"/>
                        <a:t>表的 </a:t>
                      </a:r>
                      <a:r>
                        <a:rPr lang="en-US" altLang="zh-CN" dirty="0"/>
                        <a:t>id </a:t>
                      </a:r>
                      <a:r>
                        <a:rPr lang="zh-CN" altLang="en-US" dirty="0"/>
                        <a:t>字段）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关联用户上传的文件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，若该知识点是基于上传文件生成的，则记录对应文件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54079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title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字符串类型（最长</a:t>
                      </a:r>
                      <a:r>
                        <a:rPr lang="en-US" altLang="zh-CN" dirty="0"/>
                        <a:t>255</a:t>
                      </a:r>
                      <a:r>
                        <a:rPr lang="zh-CN" altLang="en-US" dirty="0"/>
                        <a:t>字符）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非空（必须填写）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知识点的名称，用于直观标识该知识点内容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461232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文本类型（无长度限制）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可空（允许不填写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知识点的详细描述，补充说明知识点的具体内容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73049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level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字符串类型（最长</a:t>
                      </a:r>
                      <a:r>
                        <a:rPr lang="en-US" altLang="zh-CN" dirty="0"/>
                        <a:t>64</a:t>
                      </a:r>
                      <a:r>
                        <a:rPr lang="zh-CN" altLang="en-US" dirty="0"/>
                        <a:t>字符）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可空（允许不填写）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标记知识点的难度层级（如“入门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进阶”）或掌握度标签（如“已掌握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待复习”）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29095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mastery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浮点数类型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默认值为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记录用户对该知识点的学习掌握程度，取值范围是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（完全未掌握）到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（完全掌握）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271898"/>
                  </a:ext>
                </a:extLst>
              </a:tr>
              <a:tr h="3694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metadata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JSON</a:t>
                      </a:r>
                      <a:r>
                        <a:rPr lang="zh-CN" altLang="en-US" dirty="0"/>
                        <a:t>格式类型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可空（允许不填写）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存储</a:t>
                      </a:r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生成的附加信息，比如知识点对应的示例题、扩展资料链接等结构化数据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482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32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3A05E1-1C14-AECE-902E-8CF0D11DC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1BC1972-35F1-F5C2-C198-C0136C0EB403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77CCF950-1B86-49DC-579B-731A534F9EA5}"/>
              </a:ext>
            </a:extLst>
          </p:cNvPr>
          <p:cNvSpPr/>
          <p:nvPr/>
        </p:nvSpPr>
        <p:spPr>
          <a:xfrm>
            <a:off x="3992281" y="18228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测试策略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3A3151-7AA1-C1D1-6906-2B01A34EEF49}"/>
              </a:ext>
            </a:extLst>
          </p:cNvPr>
          <p:cNvSpPr txBox="1"/>
          <p:nvPr/>
        </p:nvSpPr>
        <p:spPr>
          <a:xfrm>
            <a:off x="5635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3057DD0A-F106-ACAB-A620-00F3B479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49A29F-1D65-0AA5-7284-862F6573D247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22D2BD-F056-4990-F9E1-2C32EEAE13CC}"/>
              </a:ext>
            </a:extLst>
          </p:cNvPr>
          <p:cNvSpPr txBox="1"/>
          <p:nvPr/>
        </p:nvSpPr>
        <p:spPr>
          <a:xfrm>
            <a:off x="8580285" y="2571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5C95122-9BCA-B6D7-4C27-371B0CC2CBE3}"/>
              </a:ext>
            </a:extLst>
          </p:cNvPr>
          <p:cNvSpPr txBox="1"/>
          <p:nvPr/>
        </p:nvSpPr>
        <p:spPr>
          <a:xfrm>
            <a:off x="10617234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22B7E2E-C066-63DA-47E7-5F4AAC75A52C}"/>
              </a:ext>
            </a:extLst>
          </p:cNvPr>
          <p:cNvSpPr/>
          <p:nvPr/>
        </p:nvSpPr>
        <p:spPr>
          <a:xfrm>
            <a:off x="502022" y="1570232"/>
            <a:ext cx="6713650" cy="2329476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97F507-8BB0-A9A2-7CC0-8D746B0ABF63}"/>
              </a:ext>
            </a:extLst>
          </p:cNvPr>
          <p:cNvSpPr txBox="1"/>
          <p:nvPr/>
        </p:nvSpPr>
        <p:spPr>
          <a:xfrm>
            <a:off x="555810" y="2163258"/>
            <a:ext cx="6601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1.</a:t>
            </a:r>
            <a:r>
              <a:rPr lang="zh-CN" altLang="en-US" sz="2400" dirty="0">
                <a:solidFill>
                  <a:srgbClr val="FFC000"/>
                </a:solidFill>
              </a:rPr>
              <a:t>多层测试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后端采用</a:t>
            </a:r>
            <a:r>
              <a:rPr lang="en-US" altLang="zh-CN" sz="2400" dirty="0" err="1">
                <a:solidFill>
                  <a:schemeClr val="bg1"/>
                </a:solidFill>
              </a:rPr>
              <a:t>Pytest</a:t>
            </a:r>
            <a:r>
              <a:rPr lang="zh-CN" altLang="en-US" sz="2400" dirty="0">
                <a:solidFill>
                  <a:schemeClr val="bg1"/>
                </a:solidFill>
              </a:rPr>
              <a:t>分层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集成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端到端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r>
              <a:rPr lang="zh-CN" altLang="en-US" sz="2400" dirty="0">
                <a:solidFill>
                  <a:schemeClr val="bg1"/>
                </a:solidFill>
              </a:rPr>
              <a:t>，前端以</a:t>
            </a:r>
            <a:r>
              <a:rPr lang="en-US" altLang="zh-CN" sz="2400" dirty="0" err="1">
                <a:solidFill>
                  <a:schemeClr val="bg1"/>
                </a:solidFill>
              </a:rPr>
              <a:t>Jest+Reect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TestingLibrary+Cypress</a:t>
            </a:r>
            <a:r>
              <a:rPr lang="zh-CN" altLang="en-US" sz="2400" dirty="0">
                <a:solidFill>
                  <a:schemeClr val="bg1"/>
                </a:solidFill>
              </a:rPr>
              <a:t>组合，配合静态检查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</a:rPr>
              <a:t>ESLint.TypeScript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Ruff)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C4BDDC0-9539-FB2D-2167-86944CA0E805}"/>
              </a:ext>
            </a:extLst>
          </p:cNvPr>
          <p:cNvSpPr/>
          <p:nvPr/>
        </p:nvSpPr>
        <p:spPr>
          <a:xfrm>
            <a:off x="502021" y="3924701"/>
            <a:ext cx="6713651" cy="2075102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13AD6F4-A342-8F70-1E8D-A39E792A61E7}"/>
              </a:ext>
            </a:extLst>
          </p:cNvPr>
          <p:cNvSpPr txBox="1"/>
          <p:nvPr/>
        </p:nvSpPr>
        <p:spPr>
          <a:xfrm>
            <a:off x="641190" y="434959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2.</a:t>
            </a:r>
            <a:r>
              <a:rPr lang="zh-CN" altLang="en-US" sz="2400" dirty="0">
                <a:solidFill>
                  <a:srgbClr val="FFC000"/>
                </a:solidFill>
              </a:rPr>
              <a:t>数据隔离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所有</a:t>
            </a:r>
            <a:r>
              <a:rPr lang="en-US" altLang="zh-CN" sz="2400" dirty="0" err="1">
                <a:solidFill>
                  <a:schemeClr val="bg1"/>
                </a:solidFill>
              </a:rPr>
              <a:t>Pytest</a:t>
            </a:r>
            <a:r>
              <a:rPr lang="zh-CN" altLang="en-US" sz="2400" dirty="0">
                <a:solidFill>
                  <a:schemeClr val="bg1"/>
                </a:solidFill>
              </a:rPr>
              <a:t>用例使用内存</a:t>
            </a:r>
            <a:r>
              <a:rPr lang="en-US" altLang="zh-CN" sz="2400">
                <a:solidFill>
                  <a:schemeClr val="bg1"/>
                </a:solidFill>
              </a:rPr>
              <a:t>SQLite</a:t>
            </a:r>
            <a:r>
              <a:rPr lang="en-US" altLang="zh-CN" sz="2400" dirty="0">
                <a:solidFill>
                  <a:schemeClr val="bg1"/>
                </a:solidFill>
              </a:rPr>
              <a:t>('</a:t>
            </a:r>
            <a:r>
              <a:rPr lang="en-US" altLang="zh-CN" sz="2400" dirty="0" err="1">
                <a:solidFill>
                  <a:schemeClr val="bg1"/>
                </a:solidFill>
              </a:rPr>
              <a:t>sqite</a:t>
            </a:r>
            <a:r>
              <a:rPr lang="en-US" altLang="zh-CN" sz="2400" dirty="0">
                <a:solidFill>
                  <a:schemeClr val="bg1"/>
                </a:solidFill>
              </a:rPr>
              <a:t>://:</a:t>
            </a:r>
            <a:r>
              <a:rPr lang="en-US" altLang="zh-CN" sz="2400" dirty="0" err="1">
                <a:solidFill>
                  <a:schemeClr val="bg1"/>
                </a:solidFill>
              </a:rPr>
              <a:t>menry</a:t>
            </a:r>
            <a:r>
              <a:rPr lang="en-US" altLang="zh-CN" sz="2400" dirty="0">
                <a:solidFill>
                  <a:schemeClr val="bg1"/>
                </a:solidFill>
              </a:rPr>
              <a:t>:)</a:t>
            </a:r>
            <a:r>
              <a:rPr lang="zh-CN" altLang="en-US" sz="2400" dirty="0">
                <a:solidFill>
                  <a:schemeClr val="bg1"/>
                </a:solidFill>
              </a:rPr>
              <a:t>与临时文件夹，在</a:t>
            </a:r>
            <a:r>
              <a:rPr lang="en-US" altLang="zh-CN" sz="2400" dirty="0">
                <a:solidFill>
                  <a:schemeClr val="bg1"/>
                </a:solidFill>
              </a:rPr>
              <a:t>fixture</a:t>
            </a:r>
            <a:r>
              <a:rPr lang="zh-CN" altLang="en-US" sz="2400" dirty="0">
                <a:solidFill>
                  <a:schemeClr val="bg1"/>
                </a:solidFill>
              </a:rPr>
              <a:t>中统一建表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清理，确保测试互不污染</a:t>
            </a:r>
          </a:p>
        </p:txBody>
      </p:sp>
      <p:sp>
        <p:nvSpPr>
          <p:cNvPr id="41" name="空心弧 40">
            <a:extLst>
              <a:ext uri="{FF2B5EF4-FFF2-40B4-BE49-F238E27FC236}">
                <a16:creationId xmlns:a16="http://schemas.microsoft.com/office/drawing/2014/main" id="{BD699649-B441-97D6-4ADA-5DBDDC8680FE}"/>
              </a:ext>
            </a:extLst>
          </p:cNvPr>
          <p:cNvSpPr/>
          <p:nvPr/>
        </p:nvSpPr>
        <p:spPr>
          <a:xfrm rot="5400000">
            <a:off x="6282124" y="2145260"/>
            <a:ext cx="1880231" cy="3411913"/>
          </a:xfrm>
          <a:prstGeom prst="blockArc">
            <a:avLst>
              <a:gd name="adj1" fmla="val 10686933"/>
              <a:gd name="adj2" fmla="val 0"/>
              <a:gd name="adj3" fmla="val 25000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3" name="图形 42" descr="箭头: 顺时针弯曲 纯色填充">
            <a:extLst>
              <a:ext uri="{FF2B5EF4-FFF2-40B4-BE49-F238E27FC236}">
                <a16:creationId xmlns:a16="http://schemas.microsoft.com/office/drawing/2014/main" id="{22E531B8-686B-548A-99F8-1CF21FB59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538704">
            <a:off x="8281244" y="698420"/>
            <a:ext cx="2948100" cy="2948100"/>
          </a:xfrm>
          <a:prstGeom prst="rect">
            <a:avLst/>
          </a:prstGeom>
        </p:spPr>
      </p:pic>
      <p:pic>
        <p:nvPicPr>
          <p:cNvPr id="4" name="图形 3" descr="上一步 纯色填充">
            <a:extLst>
              <a:ext uri="{FF2B5EF4-FFF2-40B4-BE49-F238E27FC236}">
                <a16:creationId xmlns:a16="http://schemas.microsoft.com/office/drawing/2014/main" id="{65464A82-1F68-45B7-5BBD-87FB2678D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42334">
            <a:off x="8930160" y="3481163"/>
            <a:ext cx="1991666" cy="199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2642</Words>
  <Application>Microsoft Office PowerPoint</Application>
  <PresentationFormat>宽屏</PresentationFormat>
  <Paragraphs>272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BankGothic Md BT</vt:lpstr>
      <vt:lpstr>等线</vt:lpstr>
      <vt:lpstr>等线 Light</vt:lpstr>
      <vt:lpstr>方正舒体</vt:lpstr>
      <vt:lpstr>华文行楷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兴露 杨</dc:creator>
  <cp:lastModifiedBy>baka 夜雨</cp:lastModifiedBy>
  <cp:revision>7</cp:revision>
  <dcterms:created xsi:type="dcterms:W3CDTF">2025-11-24T13:59:49Z</dcterms:created>
  <dcterms:modified xsi:type="dcterms:W3CDTF">2025-12-10T07:02:05Z</dcterms:modified>
</cp:coreProperties>
</file>